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73" r:id="rId4"/>
    <p:sldId id="281" r:id="rId5"/>
    <p:sldId id="276" r:id="rId6"/>
    <p:sldId id="277" r:id="rId7"/>
    <p:sldId id="278" r:id="rId8"/>
    <p:sldId id="279" r:id="rId9"/>
    <p:sldId id="275" r:id="rId10"/>
    <p:sldId id="280" r:id="rId11"/>
  </p:sldIdLst>
  <p:sldSz cx="18288000" cy="10287000"/>
  <p:notesSz cx="6858000" cy="9144000"/>
  <p:embeddedFontLst>
    <p:embeddedFont>
      <p:font typeface="Agrandir Wide"/>
      <p:regular r:id="rId13"/>
    </p:embeddedFont>
    <p:embeddedFont>
      <p:font typeface="Aptos Narrow" panose="020B000402020202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999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F39E9-5FC0-44B6-8E45-1F84A9C4E3A2}" type="datetimeFigureOut">
              <a:rPr lang="en-MY" smtClean="0"/>
              <a:t>18/11/2024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DE9A28-499D-43B5-B938-67727EBC445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98697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DE9A28-499D-43B5-B938-67727EBC445C}" type="slidenum">
              <a:rPr lang="en-MY" smtClean="0"/>
              <a:t>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79151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DE9A28-499D-43B5-B938-67727EBC445C}" type="slidenum">
              <a:rPr lang="en-MY" smtClean="0"/>
              <a:t>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47379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DE9A28-499D-43B5-B938-67727EBC445C}" type="slidenum">
              <a:rPr lang="en-MY" smtClean="0"/>
              <a:t>10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32788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4.png"/><Relationship Id="rId7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9.png"/><Relationship Id="rId5" Type="http://schemas.openxmlformats.org/officeDocument/2006/relationships/image" Target="../media/image15.png"/><Relationship Id="rId10" Type="http://schemas.openxmlformats.org/officeDocument/2006/relationships/image" Target="../media/image13.png"/><Relationship Id="rId4" Type="http://schemas.openxmlformats.org/officeDocument/2006/relationships/image" Target="../media/image30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24200" y="-3123"/>
            <a:ext cx="13761873" cy="10287000"/>
          </a:xfrm>
          <a:custGeom>
            <a:avLst/>
            <a:gdLst/>
            <a:ahLst/>
            <a:cxnLst/>
            <a:rect l="l" t="t" r="r" b="b"/>
            <a:pathLst>
              <a:path w="13761873" h="10287000">
                <a:moveTo>
                  <a:pt x="0" y="0"/>
                </a:moveTo>
                <a:lnTo>
                  <a:pt x="13761872" y="0"/>
                </a:lnTo>
                <a:lnTo>
                  <a:pt x="1376187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324217" y="0"/>
            <a:ext cx="13761873" cy="10287000"/>
          </a:xfrm>
          <a:custGeom>
            <a:avLst/>
            <a:gdLst/>
            <a:ahLst/>
            <a:cxnLst/>
            <a:rect l="l" t="t" r="r" b="b"/>
            <a:pathLst>
              <a:path w="13761873" h="10287000">
                <a:moveTo>
                  <a:pt x="0" y="0"/>
                </a:moveTo>
                <a:lnTo>
                  <a:pt x="13761873" y="0"/>
                </a:lnTo>
                <a:lnTo>
                  <a:pt x="1376187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368478" y="6042779"/>
            <a:ext cx="9551045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4"/>
              </a:lnSpc>
              <a:spcBef>
                <a:spcPct val="0"/>
              </a:spcBef>
            </a:pPr>
            <a:r>
              <a:rPr lang="en-US" sz="2600" dirty="0">
                <a:solidFill>
                  <a:srgbClr val="FFFFFF"/>
                </a:solidFill>
                <a:latin typeface="Aptos Display" panose="020B0004020202020204" pitchFamily="34" charset="0"/>
                <a:ea typeface="Agrandir Wide"/>
                <a:cs typeface="Agrandir Wide"/>
                <a:sym typeface="Agrandir Wide"/>
              </a:rPr>
              <a:t>Challenge 1</a:t>
            </a:r>
          </a:p>
          <a:p>
            <a:pPr algn="ctr">
              <a:lnSpc>
                <a:spcPts val="2964"/>
              </a:lnSpc>
              <a:spcBef>
                <a:spcPct val="0"/>
              </a:spcBef>
            </a:pPr>
            <a:r>
              <a:rPr lang="en-US" sz="2600" dirty="0">
                <a:solidFill>
                  <a:srgbClr val="FFFFFF"/>
                </a:solidFill>
                <a:latin typeface="Aptos Display" panose="020B0004020202020204" pitchFamily="34" charset="0"/>
                <a:ea typeface="Agrandir Wide"/>
                <a:cs typeface="Agrandir Wide"/>
                <a:sym typeface="Agrandir Wide"/>
              </a:rPr>
              <a:t>Predict the faults across a given 2D seismic dataset.</a:t>
            </a:r>
          </a:p>
        </p:txBody>
      </p:sp>
      <p:sp>
        <p:nvSpPr>
          <p:cNvPr id="6" name="Freeform 6"/>
          <p:cNvSpPr/>
          <p:nvPr/>
        </p:nvSpPr>
        <p:spPr>
          <a:xfrm>
            <a:off x="-10530307" y="0"/>
            <a:ext cx="13761873" cy="10287000"/>
          </a:xfrm>
          <a:custGeom>
            <a:avLst/>
            <a:gdLst/>
            <a:ahLst/>
            <a:cxnLst/>
            <a:rect l="l" t="t" r="r" b="b"/>
            <a:pathLst>
              <a:path w="13761873" h="10287000">
                <a:moveTo>
                  <a:pt x="0" y="0"/>
                </a:moveTo>
                <a:lnTo>
                  <a:pt x="13761873" y="0"/>
                </a:lnTo>
                <a:lnTo>
                  <a:pt x="1376187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E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0FA1F3-577A-1445-1EA2-1CC55CC8C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DB45AD-6858-C878-63C0-07EBDEBF2FFA}"/>
              </a:ext>
            </a:extLst>
          </p:cNvPr>
          <p:cNvSpPr txBox="1"/>
          <p:nvPr/>
        </p:nvSpPr>
        <p:spPr>
          <a:xfrm>
            <a:off x="2209800" y="3820061"/>
            <a:ext cx="126492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6600" dirty="0"/>
              <a:t>BACK-UP</a:t>
            </a:r>
          </a:p>
        </p:txBody>
      </p:sp>
    </p:spTree>
    <p:extLst>
      <p:ext uri="{BB962C8B-B14F-4D97-AF65-F5344CB8AC3E}">
        <p14:creationId xmlns:p14="http://schemas.microsoft.com/office/powerpoint/2010/main" val="1479168651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0" y="0"/>
            <a:ext cx="18288000" cy="1915790"/>
          </a:xfrm>
          <a:custGeom>
            <a:avLst/>
            <a:gdLst/>
            <a:ahLst/>
            <a:cxnLst/>
            <a:rect l="l" t="t" r="r" b="b"/>
            <a:pathLst>
              <a:path w="18288000" h="1915790">
                <a:moveTo>
                  <a:pt x="0" y="0"/>
                </a:moveTo>
                <a:lnTo>
                  <a:pt x="18288000" y="0"/>
                </a:lnTo>
                <a:lnTo>
                  <a:pt x="18288000" y="1915790"/>
                </a:lnTo>
                <a:lnTo>
                  <a:pt x="0" y="19157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2193" b="-1903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12362" y="271974"/>
            <a:ext cx="13584638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6000" dirty="0">
                <a:solidFill>
                  <a:srgbClr val="E0CA27"/>
                </a:solidFill>
                <a:latin typeface="Aptos Display" panose="020B0004020202020204" pitchFamily="34" charset="0"/>
                <a:ea typeface="Agrandir Wide"/>
                <a:cs typeface="Agrandir Wide"/>
                <a:sym typeface="Agrandir Wide"/>
              </a:rPr>
              <a:t>01 – Meeting between Nigel and Rachael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68EEE76-4BD8-8824-064E-92491E64D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100" y="2051161"/>
            <a:ext cx="2667000" cy="2667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D71588-4169-4094-9C95-84B583407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012569"/>
            <a:ext cx="3692453" cy="5546536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ED98624C-B929-2A6E-8D9E-07894BFFC7EC}"/>
              </a:ext>
            </a:extLst>
          </p:cNvPr>
          <p:cNvGrpSpPr/>
          <p:nvPr/>
        </p:nvGrpSpPr>
        <p:grpSpPr>
          <a:xfrm>
            <a:off x="3998479" y="5584500"/>
            <a:ext cx="7772400" cy="4187586"/>
            <a:chOff x="4114800" y="1915789"/>
            <a:chExt cx="9067800" cy="5528745"/>
          </a:xfrm>
        </p:grpSpPr>
        <p:sp>
          <p:nvSpPr>
            <p:cNvPr id="5" name="Freeform 5"/>
            <p:cNvSpPr/>
            <p:nvPr/>
          </p:nvSpPr>
          <p:spPr>
            <a:xfrm>
              <a:off x="4114800" y="2004266"/>
              <a:ext cx="9067800" cy="5440268"/>
            </a:xfrm>
            <a:custGeom>
              <a:avLst/>
              <a:gdLst/>
              <a:ahLst/>
              <a:cxnLst/>
              <a:rect l="l" t="t" r="r" b="b"/>
              <a:pathLst>
                <a:path w="5295890" h="3382750">
                  <a:moveTo>
                    <a:pt x="0" y="0"/>
                  </a:moveTo>
                  <a:lnTo>
                    <a:pt x="5295890" y="0"/>
                  </a:lnTo>
                  <a:lnTo>
                    <a:pt x="5295890" y="3382750"/>
                  </a:lnTo>
                  <a:lnTo>
                    <a:pt x="0" y="3382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FBA685B-093F-3984-2707-2A9469F71E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29400" y="2400300"/>
              <a:ext cx="0" cy="2057400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0FB7C0A-C50E-EC88-7EFE-35A8A2B75B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3000" y="2476500"/>
              <a:ext cx="0" cy="2057400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058D20D-D8A2-47F9-0730-D173487AF731}"/>
                </a:ext>
              </a:extLst>
            </p:cNvPr>
            <p:cNvCxnSpPr>
              <a:cxnSpLocks/>
            </p:cNvCxnSpPr>
            <p:nvPr/>
          </p:nvCxnSpPr>
          <p:spPr>
            <a:xfrm>
              <a:off x="5187983" y="2476500"/>
              <a:ext cx="0" cy="1981200"/>
            </a:xfrm>
            <a:prstGeom prst="straightConnector1">
              <a:avLst/>
            </a:prstGeom>
            <a:ln w="762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117C4CD-3F11-2CEB-8725-9C0FFF1923AA}"/>
                </a:ext>
              </a:extLst>
            </p:cNvPr>
            <p:cNvCxnSpPr>
              <a:cxnSpLocks/>
            </p:cNvCxnSpPr>
            <p:nvPr/>
          </p:nvCxnSpPr>
          <p:spPr>
            <a:xfrm>
              <a:off x="11811000" y="2552700"/>
              <a:ext cx="0" cy="1981200"/>
            </a:xfrm>
            <a:prstGeom prst="straightConnector1">
              <a:avLst/>
            </a:prstGeom>
            <a:ln w="762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734A42D-4347-1408-35A2-989AC0DB4327}"/>
                </a:ext>
              </a:extLst>
            </p:cNvPr>
            <p:cNvSpPr txBox="1"/>
            <p:nvPr/>
          </p:nvSpPr>
          <p:spPr>
            <a:xfrm>
              <a:off x="4378252" y="4546176"/>
              <a:ext cx="1676400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MY" sz="2400" b="1" dirty="0">
                  <a:latin typeface="Aptos Narrow" panose="020B0004020202020204" pitchFamily="34" charset="0"/>
                </a:rPr>
                <a:t>Injector 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A6D7516-066F-0FDC-8ABB-03FC195358C5}"/>
                </a:ext>
              </a:extLst>
            </p:cNvPr>
            <p:cNvSpPr txBox="1"/>
            <p:nvPr/>
          </p:nvSpPr>
          <p:spPr>
            <a:xfrm>
              <a:off x="11201400" y="4610837"/>
              <a:ext cx="1676400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MY" sz="2400" b="1" dirty="0">
                  <a:latin typeface="Aptos Narrow" panose="020B0004020202020204" pitchFamily="34" charset="0"/>
                </a:rPr>
                <a:t>Injector B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7D348F8-20F1-DA60-0BA7-0851242BFA54}"/>
                </a:ext>
              </a:extLst>
            </p:cNvPr>
            <p:cNvSpPr txBox="1"/>
            <p:nvPr/>
          </p:nvSpPr>
          <p:spPr>
            <a:xfrm>
              <a:off x="5867399" y="1915790"/>
              <a:ext cx="2020584" cy="60952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MY" sz="2400" b="1" dirty="0">
                  <a:latin typeface="Aptos Narrow" panose="020B0004020202020204" pitchFamily="34" charset="0"/>
                </a:rPr>
                <a:t>Producer A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F828A4-B7BF-E536-F48D-0A7A81F16C85}"/>
                </a:ext>
              </a:extLst>
            </p:cNvPr>
            <p:cNvSpPr txBox="1"/>
            <p:nvPr/>
          </p:nvSpPr>
          <p:spPr>
            <a:xfrm>
              <a:off x="8147933" y="1915789"/>
              <a:ext cx="2020585" cy="60952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MY" sz="2400" b="1" dirty="0">
                  <a:latin typeface="Aptos Narrow" panose="020B0004020202020204" pitchFamily="34" charset="0"/>
                </a:rPr>
                <a:t>Producer B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C22E6CE-B7D3-008C-AA9A-E80CBCD3CD03}"/>
              </a:ext>
            </a:extLst>
          </p:cNvPr>
          <p:cNvSpPr txBox="1"/>
          <p:nvPr/>
        </p:nvSpPr>
        <p:spPr>
          <a:xfrm>
            <a:off x="333609" y="6724192"/>
            <a:ext cx="3482433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MY" sz="2400" b="1" dirty="0">
                <a:latin typeface="Aptos Narrow" panose="020B0004020202020204" pitchFamily="34" charset="0"/>
              </a:rPr>
              <a:t>Mr. Nigel, Geoscience </a:t>
            </a:r>
            <a:r>
              <a:rPr lang="en-MY" sz="2400" b="1" dirty="0" err="1">
                <a:latin typeface="Aptos Narrow" panose="020B0004020202020204" pitchFamily="34" charset="0"/>
              </a:rPr>
              <a:t>Mgr</a:t>
            </a:r>
            <a:endParaRPr lang="en-MY" sz="2400" b="1" dirty="0">
              <a:latin typeface="Aptos Narrow" panose="020B0004020202020204" pitchFamily="34" charset="0"/>
            </a:endParaRPr>
          </a:p>
          <a:p>
            <a:r>
              <a:rPr lang="en-MY" sz="2400" b="1" dirty="0">
                <a:latin typeface="Aptos Narrow" panose="020B0004020202020204" pitchFamily="34" charset="0"/>
              </a:rPr>
              <a:t>Data Rich Oil Company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1B7048-D6B1-977C-CDDB-4E90677BE2B3}"/>
              </a:ext>
            </a:extLst>
          </p:cNvPr>
          <p:cNvSpPr txBox="1"/>
          <p:nvPr/>
        </p:nvSpPr>
        <p:spPr>
          <a:xfrm>
            <a:off x="333609" y="7985815"/>
            <a:ext cx="6752990" cy="19389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MY" sz="2400" dirty="0">
                <a:latin typeface="Aptos Display" panose="020B0004020202020204" pitchFamily="34" charset="0"/>
              </a:rPr>
              <a:t>1. Hey Rachael, the reservoir team are on an active drilling campaign and planned to </a:t>
            </a:r>
            <a:r>
              <a:rPr lang="en-MY" sz="2400" b="1" dirty="0">
                <a:latin typeface="Aptos Display" panose="020B0004020202020204" pitchFamily="34" charset="0"/>
              </a:rPr>
              <a:t>drill 2 additional water injectors to support our production in our newly discovered field ZZZ. </a:t>
            </a:r>
            <a:r>
              <a:rPr lang="en-MY" sz="2400" dirty="0">
                <a:latin typeface="Aptos Display" panose="020B0004020202020204" pitchFamily="34" charset="0"/>
              </a:rPr>
              <a:t>They are going to contact the rig in 2 weeks!</a:t>
            </a:r>
            <a:endParaRPr lang="en-MY" sz="2400" b="1" dirty="0">
              <a:latin typeface="Aptos Display" panose="020B00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DFE76B-A6E1-EB9E-8D68-0EC2732E5131}"/>
              </a:ext>
            </a:extLst>
          </p:cNvPr>
          <p:cNvSpPr txBox="1"/>
          <p:nvPr/>
        </p:nvSpPr>
        <p:spPr>
          <a:xfrm>
            <a:off x="4281509" y="4753503"/>
            <a:ext cx="3482433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MY" sz="2400" b="1" dirty="0">
                <a:latin typeface="Aptos Narrow" panose="020B0004020202020204" pitchFamily="34" charset="0"/>
              </a:rPr>
              <a:t>Racheal, Ambitious Geoscientist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CF2647-08AA-DDFF-EA67-79733375AC79}"/>
              </a:ext>
            </a:extLst>
          </p:cNvPr>
          <p:cNvSpPr txBox="1"/>
          <p:nvPr/>
        </p:nvSpPr>
        <p:spPr>
          <a:xfrm>
            <a:off x="7121012" y="2051161"/>
            <a:ext cx="4876800" cy="30469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MY" sz="2400" dirty="0">
                <a:latin typeface="Aptos Display" panose="020B0004020202020204" pitchFamily="34" charset="0"/>
              </a:rPr>
              <a:t>2. Hi Mr Nigel. OMG! We have to stop them. Looking at some of the seismic images, Fault Block A and Fault Block B is clearly divided by a fault</a:t>
            </a:r>
          </a:p>
          <a:p>
            <a:endParaRPr lang="en-MY" sz="2400" b="1" dirty="0">
              <a:latin typeface="Aptos Display" panose="020B0004020202020204" pitchFamily="34" charset="0"/>
            </a:endParaRPr>
          </a:p>
          <a:p>
            <a:r>
              <a:rPr lang="en-MY" sz="2400" dirty="0">
                <a:latin typeface="Aptos Display" panose="020B0004020202020204" pitchFamily="34" charset="0"/>
              </a:rPr>
              <a:t>But interpreting seismic for the whole field is so </a:t>
            </a:r>
            <a:r>
              <a:rPr lang="en-MY" sz="2400" b="1" dirty="0">
                <a:latin typeface="Aptos Display" panose="020B0004020202020204" pitchFamily="34" charset="0"/>
              </a:rPr>
              <a:t>time consuming</a:t>
            </a:r>
            <a:r>
              <a:rPr lang="en-MY" sz="2400" dirty="0">
                <a:latin typeface="Aptos Display" panose="020B0004020202020204" pitchFamily="34" charset="0"/>
              </a:rPr>
              <a:t>. It would take months, if not a year!</a:t>
            </a:r>
          </a:p>
        </p:txBody>
      </p:sp>
      <p:pic>
        <p:nvPicPr>
          <p:cNvPr id="38" name="Graphic 37" descr="Brain in head with solid fill">
            <a:extLst>
              <a:ext uri="{FF2B5EF4-FFF2-40B4-BE49-F238E27FC236}">
                <a16:creationId xmlns:a16="http://schemas.microsoft.com/office/drawing/2014/main" id="{070CED18-7B46-8114-6B98-72D4890447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029767" y="1885064"/>
            <a:ext cx="1361018" cy="136101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0BC71CC-081B-1882-EC15-B4645336BA42}"/>
              </a:ext>
            </a:extLst>
          </p:cNvPr>
          <p:cNvSpPr txBox="1"/>
          <p:nvPr/>
        </p:nvSpPr>
        <p:spPr>
          <a:xfrm>
            <a:off x="13363819" y="2051161"/>
            <a:ext cx="4876800" cy="23083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MY" sz="2400" dirty="0">
                <a:latin typeface="Aptos Display" panose="020B0004020202020204" pitchFamily="34" charset="0"/>
              </a:rPr>
              <a:t>3. I have an IDEA. We can leverage our in-house DS team to built an AI tool </a:t>
            </a:r>
          </a:p>
          <a:p>
            <a:endParaRPr lang="en-MY" sz="2400" dirty="0">
              <a:latin typeface="Aptos Display" panose="020B0004020202020204" pitchFamily="34" charset="0"/>
            </a:endParaRPr>
          </a:p>
          <a:p>
            <a:r>
              <a:rPr lang="en-MY" sz="2400" dirty="0">
                <a:latin typeface="Aptos Display" panose="020B0004020202020204" pitchFamily="34" charset="0"/>
              </a:rPr>
              <a:t>We have some interpreted seismic  from our older field that we can use as dataset!</a:t>
            </a:r>
          </a:p>
        </p:txBody>
      </p:sp>
      <p:sp>
        <p:nvSpPr>
          <p:cNvPr id="42" name="TextBox 10">
            <a:extLst>
              <a:ext uri="{FF2B5EF4-FFF2-40B4-BE49-F238E27FC236}">
                <a16:creationId xmlns:a16="http://schemas.microsoft.com/office/drawing/2014/main" id="{BF34C45A-5CB3-6410-7E2A-FFE187664B3C}"/>
              </a:ext>
            </a:extLst>
          </p:cNvPr>
          <p:cNvSpPr txBox="1"/>
          <p:nvPr/>
        </p:nvSpPr>
        <p:spPr>
          <a:xfrm>
            <a:off x="12175441" y="4551301"/>
            <a:ext cx="5883959" cy="30162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800" b="1" dirty="0">
                <a:solidFill>
                  <a:srgbClr val="191E20"/>
                </a:solidFill>
                <a:latin typeface="Aptos Display" panose="020B0004020202020204" pitchFamily="34" charset="0"/>
                <a:ea typeface="Agrandir Wide"/>
                <a:cs typeface="Agrandir Wide"/>
                <a:sym typeface="Agrandir Wide"/>
              </a:rPr>
              <a:t>Seismic datasets</a:t>
            </a:r>
          </a:p>
          <a:p>
            <a:pPr marL="745490" lvl="1" indent="-372745" algn="just">
              <a:buFont typeface="Arial"/>
              <a:buChar char="•"/>
            </a:pPr>
            <a:r>
              <a:rPr lang="en-US" sz="2800" dirty="0">
                <a:solidFill>
                  <a:srgbClr val="191E20"/>
                </a:solidFill>
                <a:latin typeface="Aptos Display" panose="020B0004020202020204" pitchFamily="34" charset="0"/>
                <a:ea typeface="Agrandir Wide"/>
                <a:cs typeface="Agrandir Wide"/>
                <a:sym typeface="Agrandir Wide"/>
              </a:rPr>
              <a:t>439 seismic images.</a:t>
            </a:r>
          </a:p>
          <a:p>
            <a:pPr marL="745490" lvl="1" indent="-372745" algn="just">
              <a:buFont typeface="Arial"/>
              <a:buChar char="•"/>
            </a:pPr>
            <a:r>
              <a:rPr lang="en-US" sz="2800" dirty="0">
                <a:solidFill>
                  <a:srgbClr val="191E20"/>
                </a:solidFill>
                <a:latin typeface="Aptos Display" panose="020B0004020202020204" pitchFamily="34" charset="0"/>
                <a:ea typeface="Agrandir Wide"/>
                <a:cs typeface="Agrandir Wide"/>
                <a:sym typeface="Agrandir Wide"/>
              </a:rPr>
              <a:t>364 faults images, including 2 faults with missing seismic images.</a:t>
            </a:r>
          </a:p>
          <a:p>
            <a:pPr marL="745490" lvl="1" indent="-372745" algn="just">
              <a:buFont typeface="Arial"/>
              <a:buChar char="•"/>
            </a:pPr>
            <a:r>
              <a:rPr lang="en-US" sz="2800" dirty="0">
                <a:solidFill>
                  <a:srgbClr val="191E20"/>
                </a:solidFill>
                <a:latin typeface="Aptos Display" panose="020B0004020202020204" pitchFamily="34" charset="0"/>
                <a:ea typeface="Agrandir Wide"/>
                <a:cs typeface="Agrandir Wide"/>
                <a:sym typeface="Agrandir Wide"/>
              </a:rPr>
              <a:t>Only </a:t>
            </a:r>
            <a:r>
              <a:rPr lang="en-US" sz="2800" dirty="0">
                <a:solidFill>
                  <a:srgbClr val="2145B2"/>
                </a:solidFill>
                <a:latin typeface="Aptos Display" panose="020B0004020202020204" pitchFamily="34" charset="0"/>
                <a:ea typeface="Agrandir Wide"/>
                <a:cs typeface="Agrandir Wide"/>
                <a:sym typeface="Agrandir Wide"/>
              </a:rPr>
              <a:t>362 seismic/faults</a:t>
            </a:r>
            <a:r>
              <a:rPr lang="en-US" sz="2800" dirty="0">
                <a:solidFill>
                  <a:srgbClr val="191E20"/>
                </a:solidFill>
                <a:latin typeface="Aptos Display" panose="020B0004020202020204" pitchFamily="34" charset="0"/>
                <a:ea typeface="Agrandir Wide"/>
                <a:cs typeface="Agrandir Wide"/>
                <a:sym typeface="Agrandir Wide"/>
              </a:rPr>
              <a:t> images used.</a:t>
            </a:r>
          </a:p>
          <a:p>
            <a:pPr marL="745490" lvl="1" indent="-372745" algn="just">
              <a:buFont typeface="Arial"/>
              <a:buChar char="•"/>
            </a:pPr>
            <a:r>
              <a:rPr lang="en-US" sz="2800" dirty="0">
                <a:solidFill>
                  <a:srgbClr val="191E20"/>
                </a:solidFill>
                <a:latin typeface="Aptos Display" panose="020B0004020202020204" pitchFamily="34" charset="0"/>
                <a:ea typeface="Agrandir Wide"/>
                <a:cs typeface="Agrandir Wide"/>
                <a:sym typeface="Agrandir Wide"/>
              </a:rPr>
              <a:t>Train/Test split: </a:t>
            </a:r>
            <a:r>
              <a:rPr lang="en-US" sz="2800" dirty="0">
                <a:solidFill>
                  <a:srgbClr val="2145B2"/>
                </a:solidFill>
                <a:latin typeface="Aptos Display" panose="020B0004020202020204" pitchFamily="34" charset="0"/>
                <a:ea typeface="Agrandir Wide"/>
                <a:cs typeface="Agrandir Wide"/>
                <a:sym typeface="Agrandir Wide"/>
              </a:rPr>
              <a:t>66% Train/33% Test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9" grpId="0" animBg="1"/>
      <p:bldP spid="4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6F24E-AD13-A375-4270-61B8B457D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31">
            <a:extLst>
              <a:ext uri="{FF2B5EF4-FFF2-40B4-BE49-F238E27FC236}">
                <a16:creationId xmlns:a16="http://schemas.microsoft.com/office/drawing/2014/main" id="{15A7382D-8144-3A72-A52C-26054DDE71F2}"/>
              </a:ext>
            </a:extLst>
          </p:cNvPr>
          <p:cNvSpPr/>
          <p:nvPr/>
        </p:nvSpPr>
        <p:spPr>
          <a:xfrm>
            <a:off x="0" y="0"/>
            <a:ext cx="18288000" cy="1915790"/>
          </a:xfrm>
          <a:custGeom>
            <a:avLst/>
            <a:gdLst/>
            <a:ahLst/>
            <a:cxnLst/>
            <a:rect l="l" t="t" r="r" b="b"/>
            <a:pathLst>
              <a:path w="18288000" h="1915790">
                <a:moveTo>
                  <a:pt x="0" y="0"/>
                </a:moveTo>
                <a:lnTo>
                  <a:pt x="18288000" y="0"/>
                </a:lnTo>
                <a:lnTo>
                  <a:pt x="18288000" y="1915790"/>
                </a:lnTo>
                <a:lnTo>
                  <a:pt x="0" y="19157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2193" b="-1903"/>
            </a:stretch>
          </a:blipFill>
        </p:spPr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13EE3D97-8D70-368B-D0BD-B8757FC7AE22}"/>
              </a:ext>
            </a:extLst>
          </p:cNvPr>
          <p:cNvSpPr txBox="1"/>
          <p:nvPr/>
        </p:nvSpPr>
        <p:spPr>
          <a:xfrm>
            <a:off x="512362" y="271974"/>
            <a:ext cx="9779990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6000" dirty="0">
                <a:solidFill>
                  <a:srgbClr val="E0CA27"/>
                </a:solidFill>
                <a:latin typeface="Aptos Display" panose="020B0004020202020204" pitchFamily="34" charset="0"/>
                <a:ea typeface="Agrandir Wide"/>
                <a:cs typeface="Agrandir Wide"/>
                <a:sym typeface="Agrandir Wide"/>
              </a:rPr>
              <a:t>02 – The next day…….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66E5DD9-7A66-0F48-66A6-F35535272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5639636"/>
            <a:ext cx="2766388" cy="276638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A08EE27-D1AC-0BEE-2F06-C0B7C9C51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362" y="1880976"/>
            <a:ext cx="3816153" cy="381615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47C0C6C-1843-CE08-787D-2CC7E80A5141}"/>
              </a:ext>
            </a:extLst>
          </p:cNvPr>
          <p:cNvSpPr txBox="1"/>
          <p:nvPr/>
        </p:nvSpPr>
        <p:spPr>
          <a:xfrm>
            <a:off x="4636428" y="2220948"/>
            <a:ext cx="2952273" cy="30469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MY" sz="2400" dirty="0">
                <a:latin typeface="Aptos Display" panose="020B0004020202020204" pitchFamily="34" charset="0"/>
              </a:rPr>
              <a:t>1. Hey Rachael, this is an impossible task! The </a:t>
            </a:r>
            <a:r>
              <a:rPr lang="en-MY" sz="2400" b="1" dirty="0">
                <a:latin typeface="Aptos Display" panose="020B0004020202020204" pitchFamily="34" charset="0"/>
              </a:rPr>
              <a:t>given dataset is so imbalance</a:t>
            </a:r>
            <a:r>
              <a:rPr lang="en-MY" sz="2400" dirty="0">
                <a:latin typeface="Aptos Display" panose="020B0004020202020204" pitchFamily="34" charset="0"/>
              </a:rPr>
              <a:t>. There is no incentive to force our model to accurately match the fault  </a:t>
            </a:r>
            <a:endParaRPr lang="en-MY" sz="2400" b="1" dirty="0">
              <a:latin typeface="Aptos Display" panose="020B00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00EF176-E03F-A7B2-2436-0E9124A5845D}"/>
              </a:ext>
            </a:extLst>
          </p:cNvPr>
          <p:cNvSpPr txBox="1"/>
          <p:nvPr/>
        </p:nvSpPr>
        <p:spPr>
          <a:xfrm>
            <a:off x="1066800" y="4725065"/>
            <a:ext cx="2741627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MY" sz="2400" b="1" dirty="0">
                <a:latin typeface="Aptos Narrow" panose="020B0004020202020204" pitchFamily="34" charset="0"/>
              </a:rPr>
              <a:t>Data Science Team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862EB53-052F-A056-6F86-C90FB7092DA6}"/>
              </a:ext>
            </a:extLst>
          </p:cNvPr>
          <p:cNvSpPr txBox="1"/>
          <p:nvPr/>
        </p:nvSpPr>
        <p:spPr>
          <a:xfrm>
            <a:off x="3674165" y="5639636"/>
            <a:ext cx="4250635" cy="4524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MY" sz="2400" dirty="0">
                <a:latin typeface="Aptos Display" panose="020B0004020202020204" pitchFamily="34" charset="0"/>
              </a:rPr>
              <a:t>2. Hi Team! </a:t>
            </a:r>
          </a:p>
          <a:p>
            <a:endParaRPr lang="en-MY" sz="2400" dirty="0">
              <a:latin typeface="Aptos Display" panose="020B0004020202020204" pitchFamily="34" charset="0"/>
            </a:endParaRPr>
          </a:p>
          <a:p>
            <a:r>
              <a:rPr lang="en-MY" sz="2400" dirty="0">
                <a:latin typeface="Aptos Display" panose="020B0004020202020204" pitchFamily="34" charset="0"/>
              </a:rPr>
              <a:t>I think we should pre-process our input data prior to training. Do you think we should </a:t>
            </a:r>
            <a:r>
              <a:rPr lang="en-MY" sz="2400" b="1" dirty="0">
                <a:latin typeface="Aptos Display" panose="020B0004020202020204" pitchFamily="34" charset="0"/>
              </a:rPr>
              <a:t>discretize</a:t>
            </a:r>
            <a:r>
              <a:rPr lang="en-MY" sz="2400" dirty="0">
                <a:latin typeface="Aptos Display" panose="020B0004020202020204" pitchFamily="34" charset="0"/>
              </a:rPr>
              <a:t> the dataset?</a:t>
            </a:r>
          </a:p>
          <a:p>
            <a:endParaRPr lang="en-MY" sz="2400" dirty="0">
              <a:latin typeface="Aptos Display" panose="020B0004020202020204" pitchFamily="34" charset="0"/>
            </a:endParaRPr>
          </a:p>
          <a:p>
            <a:r>
              <a:rPr lang="en-MY" sz="2400" dirty="0">
                <a:latin typeface="Aptos Display" panose="020B0004020202020204" pitchFamily="34" charset="0"/>
              </a:rPr>
              <a:t>Also, we should use Focal Loss since the dataset is heavily imbalanced. Maybe hyperparameter tuning on the loss function will help ?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E4AD56-0C4F-F23D-5C8D-5D4E2771893C}"/>
              </a:ext>
            </a:extLst>
          </p:cNvPr>
          <p:cNvSpPr txBox="1"/>
          <p:nvPr/>
        </p:nvSpPr>
        <p:spPr>
          <a:xfrm>
            <a:off x="304800" y="8564168"/>
            <a:ext cx="3161068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MY" sz="2400" b="1" dirty="0">
                <a:latin typeface="Aptos Narrow" panose="020B0004020202020204" pitchFamily="34" charset="0"/>
              </a:rPr>
              <a:t>Racheal, Very Ambitious Geoscientist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B9F84C1-17E9-1757-477E-06933133B5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536" y="1951038"/>
            <a:ext cx="10565489" cy="4945061"/>
          </a:xfrm>
          <a:prstGeom prst="rect">
            <a:avLst/>
          </a:prstGeom>
        </p:spPr>
      </p:pic>
      <p:sp>
        <p:nvSpPr>
          <p:cNvPr id="2" name="Freeform 37">
            <a:extLst>
              <a:ext uri="{FF2B5EF4-FFF2-40B4-BE49-F238E27FC236}">
                <a16:creationId xmlns:a16="http://schemas.microsoft.com/office/drawing/2014/main" id="{C038AEE9-23D5-A283-B6C5-396C4DC8163D}"/>
              </a:ext>
            </a:extLst>
          </p:cNvPr>
          <p:cNvSpPr/>
          <p:nvPr/>
        </p:nvSpPr>
        <p:spPr>
          <a:xfrm>
            <a:off x="8085160" y="6896099"/>
            <a:ext cx="3367480" cy="2228236"/>
          </a:xfrm>
          <a:custGeom>
            <a:avLst/>
            <a:gdLst/>
            <a:ahLst/>
            <a:cxnLst/>
            <a:rect l="l" t="t" r="r" b="b"/>
            <a:pathLst>
              <a:path w="1685092" h="1685092">
                <a:moveTo>
                  <a:pt x="0" y="0"/>
                </a:moveTo>
                <a:lnTo>
                  <a:pt x="1685092" y="0"/>
                </a:lnTo>
                <a:lnTo>
                  <a:pt x="1685092" y="1685092"/>
                </a:lnTo>
                <a:lnTo>
                  <a:pt x="0" y="16850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3" name="Freeform 38">
            <a:extLst>
              <a:ext uri="{FF2B5EF4-FFF2-40B4-BE49-F238E27FC236}">
                <a16:creationId xmlns:a16="http://schemas.microsoft.com/office/drawing/2014/main" id="{D5212428-0819-11F4-59F0-2BB796789505}"/>
              </a:ext>
            </a:extLst>
          </p:cNvPr>
          <p:cNvSpPr/>
          <p:nvPr/>
        </p:nvSpPr>
        <p:spPr>
          <a:xfrm>
            <a:off x="15477208" y="6847285"/>
            <a:ext cx="2573570" cy="2132381"/>
          </a:xfrm>
          <a:custGeom>
            <a:avLst/>
            <a:gdLst/>
            <a:ahLst/>
            <a:cxnLst/>
            <a:rect l="l" t="t" r="r" b="b"/>
            <a:pathLst>
              <a:path w="1685092" h="1685092">
                <a:moveTo>
                  <a:pt x="0" y="0"/>
                </a:moveTo>
                <a:lnTo>
                  <a:pt x="1685092" y="0"/>
                </a:lnTo>
                <a:lnTo>
                  <a:pt x="1685092" y="1685092"/>
                </a:lnTo>
                <a:lnTo>
                  <a:pt x="0" y="16850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4" name="Freeform 40">
            <a:extLst>
              <a:ext uri="{FF2B5EF4-FFF2-40B4-BE49-F238E27FC236}">
                <a16:creationId xmlns:a16="http://schemas.microsoft.com/office/drawing/2014/main" id="{4F28176B-1AA5-B58D-8DEB-C20561C04860}"/>
              </a:ext>
            </a:extLst>
          </p:cNvPr>
          <p:cNvSpPr/>
          <p:nvPr/>
        </p:nvSpPr>
        <p:spPr>
          <a:xfrm>
            <a:off x="11566280" y="6740742"/>
            <a:ext cx="3797288" cy="2456835"/>
          </a:xfrm>
          <a:custGeom>
            <a:avLst/>
            <a:gdLst/>
            <a:ahLst/>
            <a:cxnLst/>
            <a:rect l="l" t="t" r="r" b="b"/>
            <a:pathLst>
              <a:path w="1685092" h="1685092">
                <a:moveTo>
                  <a:pt x="0" y="0"/>
                </a:moveTo>
                <a:lnTo>
                  <a:pt x="1685092" y="0"/>
                </a:lnTo>
                <a:lnTo>
                  <a:pt x="1685092" y="1685092"/>
                </a:lnTo>
                <a:lnTo>
                  <a:pt x="0" y="16850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E91930AC-EF88-24FF-57DA-84FFBBD35F2A}"/>
              </a:ext>
            </a:extLst>
          </p:cNvPr>
          <p:cNvSpPr txBox="1"/>
          <p:nvPr/>
        </p:nvSpPr>
        <p:spPr>
          <a:xfrm>
            <a:off x="8199323" y="9395165"/>
            <a:ext cx="9851455" cy="525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937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00000"/>
                </a:solidFill>
                <a:latin typeface="Aptos Display" panose="020B0004020202020204" pitchFamily="34" charset="0"/>
                <a:ea typeface="Telegraf Bold"/>
                <a:cs typeface="Telegraf Bold"/>
                <a:sym typeface="Telegraf Bold"/>
              </a:rPr>
              <a:t>Image Discretization – </a:t>
            </a:r>
            <a:r>
              <a:rPr lang="en-US" sz="2400" dirty="0">
                <a:solidFill>
                  <a:srgbClr val="000000"/>
                </a:solidFill>
                <a:latin typeface="Aptos Display" panose="020B0004020202020204" pitchFamily="34" charset="0"/>
                <a:ea typeface="Telegraf Bold"/>
                <a:cs typeface="Telegraf Bold"/>
                <a:sym typeface="Telegraf Bold"/>
              </a:rPr>
              <a:t>To increase focus on imbalance dataset and increases the amount of dataset</a:t>
            </a:r>
            <a:endParaRPr lang="en-US" sz="2400" b="1" dirty="0">
              <a:solidFill>
                <a:srgbClr val="000000"/>
              </a:solidFill>
              <a:latin typeface="Aptos Display" panose="020B0004020202020204" pitchFamily="34" charset="0"/>
              <a:ea typeface="Telegraf Bold"/>
              <a:cs typeface="Telegraf Bold"/>
              <a:sym typeface="Telegraf Bold"/>
            </a:endParaRPr>
          </a:p>
        </p:txBody>
      </p:sp>
    </p:spTree>
    <p:extLst>
      <p:ext uri="{BB962C8B-B14F-4D97-AF65-F5344CB8AC3E}">
        <p14:creationId xmlns:p14="http://schemas.microsoft.com/office/powerpoint/2010/main" val="39507462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E4C11-05DC-55F6-CDAC-6F8E2E771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>
            <a:extLst>
              <a:ext uri="{FF2B5EF4-FFF2-40B4-BE49-F238E27FC236}">
                <a16:creationId xmlns:a16="http://schemas.microsoft.com/office/drawing/2014/main" id="{3B56541B-92A9-E8C0-02A1-6AF697C72197}"/>
              </a:ext>
            </a:extLst>
          </p:cNvPr>
          <p:cNvSpPr/>
          <p:nvPr/>
        </p:nvSpPr>
        <p:spPr>
          <a:xfrm>
            <a:off x="8628160" y="2428940"/>
            <a:ext cx="3979307" cy="3260936"/>
          </a:xfrm>
          <a:custGeom>
            <a:avLst/>
            <a:gdLst/>
            <a:ahLst/>
            <a:cxnLst/>
            <a:rect l="l" t="t" r="r" b="b"/>
            <a:pathLst>
              <a:path w="2086246" h="1970181">
                <a:moveTo>
                  <a:pt x="0" y="0"/>
                </a:moveTo>
                <a:lnTo>
                  <a:pt x="2086246" y="0"/>
                </a:lnTo>
                <a:lnTo>
                  <a:pt x="2086246" y="1970180"/>
                </a:lnTo>
                <a:lnTo>
                  <a:pt x="0" y="197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073" t="-37771" r="-126098" b="-131374"/>
            </a:stretch>
          </a:blipFill>
        </p:spPr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EBB9E1D8-2FD1-B55C-33DB-047CFA2A9960}"/>
              </a:ext>
            </a:extLst>
          </p:cNvPr>
          <p:cNvSpPr/>
          <p:nvPr/>
        </p:nvSpPr>
        <p:spPr>
          <a:xfrm>
            <a:off x="12759360" y="2268494"/>
            <a:ext cx="4919039" cy="2186349"/>
          </a:xfrm>
          <a:custGeom>
            <a:avLst/>
            <a:gdLst/>
            <a:ahLst/>
            <a:cxnLst/>
            <a:rect l="l" t="t" r="r" b="b"/>
            <a:pathLst>
              <a:path w="3806060" h="1736454">
                <a:moveTo>
                  <a:pt x="0" y="0"/>
                </a:moveTo>
                <a:lnTo>
                  <a:pt x="3806059" y="0"/>
                </a:lnTo>
                <a:lnTo>
                  <a:pt x="3806059" y="1736454"/>
                </a:lnTo>
                <a:lnTo>
                  <a:pt x="0" y="1736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426" b="-3426"/>
            </a:stretch>
          </a:blipFill>
        </p:spPr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E242BB9E-C974-8AE5-0D42-210BEC169FA2}"/>
              </a:ext>
            </a:extLst>
          </p:cNvPr>
          <p:cNvSpPr txBox="1"/>
          <p:nvPr/>
        </p:nvSpPr>
        <p:spPr>
          <a:xfrm>
            <a:off x="14038614" y="4645658"/>
            <a:ext cx="2273124" cy="2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7"/>
              </a:lnSpc>
              <a:spcBef>
                <a:spcPct val="0"/>
              </a:spcBef>
            </a:pPr>
            <a:r>
              <a:rPr lang="en-US" sz="1699" b="1" dirty="0">
                <a:solidFill>
                  <a:srgbClr val="000000"/>
                </a:solidFill>
                <a:latin typeface="Aptos Display" panose="020B0004020202020204" pitchFamily="34" charset="0"/>
                <a:ea typeface="Telegraf Bold"/>
                <a:cs typeface="Telegraf Bold"/>
                <a:sym typeface="Telegraf Bold"/>
              </a:rPr>
              <a:t>Cross Validation</a:t>
            </a:r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0DCE5EEA-10CD-5D36-0C05-79466A1B2449}"/>
              </a:ext>
            </a:extLst>
          </p:cNvPr>
          <p:cNvSpPr/>
          <p:nvPr/>
        </p:nvSpPr>
        <p:spPr>
          <a:xfrm>
            <a:off x="0" y="-54041"/>
            <a:ext cx="18288000" cy="1915790"/>
          </a:xfrm>
          <a:custGeom>
            <a:avLst/>
            <a:gdLst/>
            <a:ahLst/>
            <a:cxnLst/>
            <a:rect l="l" t="t" r="r" b="b"/>
            <a:pathLst>
              <a:path w="18288000" h="1915790">
                <a:moveTo>
                  <a:pt x="0" y="0"/>
                </a:moveTo>
                <a:lnTo>
                  <a:pt x="18288000" y="0"/>
                </a:lnTo>
                <a:lnTo>
                  <a:pt x="18288000" y="1915790"/>
                </a:lnTo>
                <a:lnTo>
                  <a:pt x="0" y="19157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2193" b="-1903"/>
            </a:stretch>
          </a:blipFill>
        </p:spPr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F448D461-68E3-D9D0-A938-62676518B8D3}"/>
              </a:ext>
            </a:extLst>
          </p:cNvPr>
          <p:cNvSpPr txBox="1"/>
          <p:nvPr/>
        </p:nvSpPr>
        <p:spPr>
          <a:xfrm>
            <a:off x="512362" y="271974"/>
            <a:ext cx="14194238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6000" dirty="0">
                <a:solidFill>
                  <a:srgbClr val="E0CA27"/>
                </a:solidFill>
                <a:latin typeface="Aptos Display" panose="020B0004020202020204" pitchFamily="34" charset="0"/>
                <a:ea typeface="Agrandir Wide"/>
                <a:cs typeface="Agrandir Wide"/>
                <a:sym typeface="Agrandir Wide"/>
              </a:rPr>
              <a:t>03 – Methodology (Data Pre-Processing)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BCB9C393-FCF9-DBE9-2845-EB62346268A6}"/>
              </a:ext>
            </a:extLst>
          </p:cNvPr>
          <p:cNvSpPr txBox="1"/>
          <p:nvPr/>
        </p:nvSpPr>
        <p:spPr>
          <a:xfrm>
            <a:off x="9144000" y="2071766"/>
            <a:ext cx="2710524" cy="253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7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E17EB"/>
                </a:solidFill>
                <a:latin typeface="Aptos Display" panose="020B0004020202020204" pitchFamily="34" charset="0"/>
                <a:ea typeface="Telegraf Bold"/>
                <a:cs typeface="Telegraf Bold"/>
                <a:sym typeface="Telegraf Bold"/>
              </a:rPr>
              <a:t>Normalization</a:t>
            </a:r>
            <a:r>
              <a:rPr lang="en-US" sz="1699" b="1" dirty="0">
                <a:solidFill>
                  <a:srgbClr val="5E17EB"/>
                </a:solidFill>
                <a:latin typeface="Aptos Display" panose="020B0004020202020204" pitchFamily="34" charset="0"/>
                <a:ea typeface="Telegraf Bold"/>
                <a:cs typeface="Telegraf Bold"/>
                <a:sym typeface="Telegraf Bold"/>
              </a:rPr>
              <a:t> &amp; Contrast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F652998-C836-EB72-EE5E-9EE287032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270" y="1925223"/>
            <a:ext cx="2907962" cy="2907962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B9C9EE2-4C47-8C3D-9B47-BB24EF3D749C}"/>
              </a:ext>
            </a:extLst>
          </p:cNvPr>
          <p:cNvSpPr txBox="1"/>
          <p:nvPr/>
        </p:nvSpPr>
        <p:spPr>
          <a:xfrm>
            <a:off x="365124" y="4343456"/>
            <a:ext cx="2952804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MY" sz="2400" b="1" dirty="0">
                <a:latin typeface="Aptos Narrow" panose="020B0004020202020204" pitchFamily="34" charset="0"/>
              </a:rPr>
              <a:t>Data Science Team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A3D6E8-BB0F-418F-0546-CFC0C8F53C0F}"/>
              </a:ext>
            </a:extLst>
          </p:cNvPr>
          <p:cNvSpPr txBox="1"/>
          <p:nvPr/>
        </p:nvSpPr>
        <p:spPr>
          <a:xfrm>
            <a:off x="438978" y="4947705"/>
            <a:ext cx="2952273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MY" sz="2400" dirty="0">
                <a:latin typeface="Aptos Display" panose="020B0004020202020204" pitchFamily="34" charset="0"/>
              </a:rPr>
              <a:t>1. That’s a really good idea. We can increase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C6F5E66-BD18-EF45-7D22-CD3F5F8F3B57}"/>
              </a:ext>
            </a:extLst>
          </p:cNvPr>
          <p:cNvSpPr txBox="1"/>
          <p:nvPr/>
        </p:nvSpPr>
        <p:spPr>
          <a:xfrm>
            <a:off x="409022" y="6134100"/>
            <a:ext cx="2952273" cy="34163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MY" sz="2400" dirty="0">
                <a:latin typeface="Aptos Display" panose="020B0004020202020204" pitchFamily="34" charset="0"/>
              </a:rPr>
              <a:t>2. What do you think of the idea of increasing the width of the labels ?</a:t>
            </a:r>
          </a:p>
          <a:p>
            <a:endParaRPr lang="en-MY" sz="2400" dirty="0">
              <a:latin typeface="Aptos Display" panose="020B0004020202020204" pitchFamily="34" charset="0"/>
            </a:endParaRPr>
          </a:p>
          <a:p>
            <a:r>
              <a:rPr lang="en-MY" sz="2400" dirty="0">
                <a:latin typeface="Aptos Display" panose="020B0004020202020204" pitchFamily="34" charset="0"/>
              </a:rPr>
              <a:t>It doesn’t change the geology but will significantly help our model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2920CF77-F510-2A80-E3E4-84F401700D8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459" t="5746" r="1186" b="59062"/>
          <a:stretch/>
        </p:blipFill>
        <p:spPr>
          <a:xfrm>
            <a:off x="3589104" y="3983473"/>
            <a:ext cx="4841203" cy="195032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27C2130-FF35-1479-D387-FBE2F897F78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115" t="5405" r="21022" b="71615"/>
          <a:stretch/>
        </p:blipFill>
        <p:spPr>
          <a:xfrm>
            <a:off x="3718016" y="2322798"/>
            <a:ext cx="4674574" cy="1630997"/>
          </a:xfrm>
          <a:prstGeom prst="rect">
            <a:avLst/>
          </a:prstGeom>
        </p:spPr>
      </p:pic>
      <p:sp>
        <p:nvSpPr>
          <p:cNvPr id="54" name="TextBox 28">
            <a:extLst>
              <a:ext uri="{FF2B5EF4-FFF2-40B4-BE49-F238E27FC236}">
                <a16:creationId xmlns:a16="http://schemas.microsoft.com/office/drawing/2014/main" id="{6DE9D396-3243-FEF6-15A9-53CA09177722}"/>
              </a:ext>
            </a:extLst>
          </p:cNvPr>
          <p:cNvSpPr txBox="1"/>
          <p:nvPr/>
        </p:nvSpPr>
        <p:spPr>
          <a:xfrm>
            <a:off x="4605189" y="2040153"/>
            <a:ext cx="2710524" cy="253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7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E17EB"/>
                </a:solidFill>
                <a:latin typeface="Aptos Display" panose="020B0004020202020204" pitchFamily="34" charset="0"/>
                <a:ea typeface="Telegraf Bold"/>
                <a:cs typeface="Telegraf Bold"/>
                <a:sym typeface="Telegraf Bold"/>
              </a:rPr>
              <a:t>Image Enhancement</a:t>
            </a:r>
            <a:endParaRPr lang="en-US" sz="1699" b="1" dirty="0">
              <a:solidFill>
                <a:srgbClr val="5E17EB"/>
              </a:solidFill>
              <a:latin typeface="Aptos Display" panose="020B0004020202020204" pitchFamily="34" charset="0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DA3D415-C00F-775B-E88F-43F31C44A59A}"/>
              </a:ext>
            </a:extLst>
          </p:cNvPr>
          <p:cNvSpPr txBox="1"/>
          <p:nvPr/>
        </p:nvSpPr>
        <p:spPr>
          <a:xfrm>
            <a:off x="3679441" y="3584463"/>
            <a:ext cx="160020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MY" dirty="0">
                <a:latin typeface="Aptos Display" panose="020B0004020202020204" pitchFamily="34" charset="0"/>
              </a:rPr>
              <a:t>Before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3D28E3B-64E1-5657-E0E6-EB3F89DDDECF}"/>
              </a:ext>
            </a:extLst>
          </p:cNvPr>
          <p:cNvSpPr txBox="1"/>
          <p:nvPr/>
        </p:nvSpPr>
        <p:spPr>
          <a:xfrm>
            <a:off x="3589104" y="5594036"/>
            <a:ext cx="160020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MY" dirty="0">
                <a:latin typeface="Aptos Display" panose="020B0004020202020204" pitchFamily="34" charset="0"/>
              </a:rPr>
              <a:t>After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DC9C54C-2B4B-BA7C-1037-DF30CF3D0045}"/>
              </a:ext>
            </a:extLst>
          </p:cNvPr>
          <p:cNvSpPr txBox="1"/>
          <p:nvPr/>
        </p:nvSpPr>
        <p:spPr>
          <a:xfrm>
            <a:off x="12305046" y="8058309"/>
            <a:ext cx="4803107" cy="17997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ts val="2246"/>
              </a:lnSpc>
            </a:pPr>
            <a:r>
              <a:rPr lang="en-US" sz="2400" dirty="0">
                <a:solidFill>
                  <a:srgbClr val="000000"/>
                </a:solidFill>
                <a:latin typeface="Aptos Display" panose="020B0004020202020204" pitchFamily="34" charset="0"/>
                <a:ea typeface="Agrandir Wide"/>
                <a:cs typeface="Agrandir Wide"/>
                <a:sym typeface="Agrandir Wide"/>
              </a:rPr>
              <a:t>Key Differentiators:</a:t>
            </a:r>
          </a:p>
          <a:p>
            <a:pPr marL="425476" lvl="1" indent="-212738" algn="just">
              <a:lnSpc>
                <a:spcPts val="2246"/>
              </a:lnSpc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ptos Display" panose="020B0004020202020204" pitchFamily="34" charset="0"/>
                <a:ea typeface="Agrandir Wide"/>
                <a:cs typeface="Agrandir Wide"/>
                <a:sym typeface="Agrandir Wide"/>
              </a:rPr>
              <a:t>Tailored Pre-processing steps for seismic image </a:t>
            </a:r>
          </a:p>
          <a:p>
            <a:pPr marL="425476" lvl="1" indent="-212738" algn="just">
              <a:lnSpc>
                <a:spcPts val="2246"/>
              </a:lnSpc>
              <a:buAutoNum type="arabicPeriod"/>
            </a:pPr>
            <a:r>
              <a:rPr lang="en-US" sz="2400" dirty="0">
                <a:solidFill>
                  <a:srgbClr val="5E17EB"/>
                </a:solidFill>
                <a:latin typeface="Aptos Display" panose="020B0004020202020204" pitchFamily="34" charset="0"/>
                <a:ea typeface="Agrandir Wide"/>
                <a:cs typeface="Agrandir Wide"/>
                <a:sym typeface="Agrandir Wide"/>
              </a:rPr>
              <a:t> Enhancing Seismic Reflector </a:t>
            </a:r>
          </a:p>
          <a:p>
            <a:pPr marL="425476" lvl="1" indent="-212738" algn="just">
              <a:lnSpc>
                <a:spcPts val="2246"/>
              </a:lnSpc>
              <a:buAutoNum type="arabicPeriod"/>
            </a:pPr>
            <a:r>
              <a:rPr lang="en-US" sz="2400" dirty="0">
                <a:solidFill>
                  <a:srgbClr val="D44573"/>
                </a:solidFill>
                <a:latin typeface="Aptos Display" panose="020B0004020202020204" pitchFamily="34" charset="0"/>
                <a:ea typeface="Agrandir Wide"/>
                <a:cs typeface="Agrandir Wide"/>
                <a:sym typeface="Agrandir Wide"/>
              </a:rPr>
              <a:t> Wider fault to help interpretability</a:t>
            </a:r>
          </a:p>
          <a:p>
            <a:pPr marL="425476" lvl="1" indent="-212738" algn="just">
              <a:lnSpc>
                <a:spcPts val="2246"/>
              </a:lnSpc>
              <a:spcBef>
                <a:spcPct val="0"/>
              </a:spcBef>
              <a:buAutoNum type="arabicPeriod"/>
            </a:pPr>
            <a:r>
              <a:rPr lang="en-US" sz="2400" dirty="0">
                <a:solidFill>
                  <a:srgbClr val="2145B2"/>
                </a:solidFill>
                <a:latin typeface="Aptos Display" panose="020B0004020202020204" pitchFamily="34" charset="0"/>
                <a:ea typeface="Agrandir Wide"/>
                <a:cs typeface="Agrandir Wide"/>
                <a:sym typeface="Agrandir Wide"/>
              </a:rPr>
              <a:t> Addressing imbalanced data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43637E67-B5DB-913D-D533-4AE3380E12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8016" y="5984130"/>
            <a:ext cx="4030896" cy="403089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C918F392-5379-4DFA-862F-16DB4AFC73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3628" y="5981803"/>
            <a:ext cx="4030896" cy="4030896"/>
          </a:xfrm>
          <a:prstGeom prst="rect">
            <a:avLst/>
          </a:prstGeom>
        </p:spPr>
      </p:pic>
      <p:sp>
        <p:nvSpPr>
          <p:cNvPr id="64" name="TextBox 28">
            <a:extLst>
              <a:ext uri="{FF2B5EF4-FFF2-40B4-BE49-F238E27FC236}">
                <a16:creationId xmlns:a16="http://schemas.microsoft.com/office/drawing/2014/main" id="{CAA020AB-D5CE-35BD-0E6F-9A5DC998B72D}"/>
              </a:ext>
            </a:extLst>
          </p:cNvPr>
          <p:cNvSpPr txBox="1"/>
          <p:nvPr/>
        </p:nvSpPr>
        <p:spPr>
          <a:xfrm>
            <a:off x="6468366" y="9215424"/>
            <a:ext cx="2710524" cy="253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7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E17EB"/>
                </a:solidFill>
                <a:latin typeface="Aptos Display" panose="020B0004020202020204" pitchFamily="34" charset="0"/>
                <a:ea typeface="Telegraf Bold"/>
                <a:cs typeface="Telegraf Bold"/>
                <a:sym typeface="Telegraf Bold"/>
              </a:rPr>
              <a:t>Fault “Thickening”</a:t>
            </a:r>
            <a:endParaRPr lang="en-US" sz="1699" b="1" dirty="0">
              <a:solidFill>
                <a:srgbClr val="5E17EB"/>
              </a:solidFill>
              <a:latin typeface="Aptos Display" panose="020B0004020202020204" pitchFamily="34" charset="0"/>
              <a:ea typeface="Telegraf Bold"/>
              <a:cs typeface="Telegraf Bold"/>
              <a:sym typeface="Telegraf Bold"/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9B4BBAE5-D3D3-DA89-4F0B-90E3EF00C3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39422" y="5123801"/>
            <a:ext cx="2766388" cy="276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034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12362" y="271974"/>
            <a:ext cx="12987578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6000">
                <a:solidFill>
                  <a:srgbClr val="E0CA27"/>
                </a:solidFill>
                <a:latin typeface="Aptos Display" panose="020B0004020202020204" pitchFamily="34" charset="0"/>
                <a:ea typeface="Agrandir Wide"/>
                <a:cs typeface="Agrandir Wide"/>
                <a:sym typeface="Agrandir Wide"/>
              </a:rPr>
              <a:t>03 - Model Performance</a:t>
            </a:r>
          </a:p>
        </p:txBody>
      </p:sp>
      <p:sp>
        <p:nvSpPr>
          <p:cNvPr id="4" name="Freeform 4"/>
          <p:cNvSpPr/>
          <p:nvPr/>
        </p:nvSpPr>
        <p:spPr>
          <a:xfrm>
            <a:off x="0" y="0"/>
            <a:ext cx="18288000" cy="1915790"/>
          </a:xfrm>
          <a:custGeom>
            <a:avLst/>
            <a:gdLst/>
            <a:ahLst/>
            <a:cxnLst/>
            <a:rect l="l" t="t" r="r" b="b"/>
            <a:pathLst>
              <a:path w="18288000" h="1915790">
                <a:moveTo>
                  <a:pt x="0" y="0"/>
                </a:moveTo>
                <a:lnTo>
                  <a:pt x="18288000" y="0"/>
                </a:lnTo>
                <a:lnTo>
                  <a:pt x="18288000" y="1915790"/>
                </a:lnTo>
                <a:lnTo>
                  <a:pt x="0" y="19157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2193" b="-1903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94058" y="8595853"/>
            <a:ext cx="11054671" cy="1173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87"/>
              </a:lnSpc>
            </a:pPr>
            <a:r>
              <a:rPr lang="en-US" sz="3347" i="1" dirty="0">
                <a:solidFill>
                  <a:srgbClr val="2145B2"/>
                </a:solidFill>
                <a:latin typeface="Aptos Display" panose="020B0004020202020204" pitchFamily="34" charset="0"/>
                <a:ea typeface="Agrandir Wide Italics"/>
                <a:cs typeface="Agrandir Wide Italics"/>
                <a:sym typeface="Agrandir Wide Italics"/>
              </a:rPr>
              <a:t>Our model </a:t>
            </a:r>
            <a:r>
              <a:rPr lang="en-US" sz="3347" i="1" dirty="0" err="1">
                <a:solidFill>
                  <a:srgbClr val="2145B2"/>
                </a:solidFill>
                <a:latin typeface="Aptos Display" panose="020B0004020202020204" pitchFamily="34" charset="0"/>
                <a:ea typeface="Agrandir Wide Italics"/>
                <a:cs typeface="Agrandir Wide Italics"/>
                <a:sym typeface="Agrandir Wide Italics"/>
              </a:rPr>
              <a:t>CrackNet</a:t>
            </a:r>
            <a:r>
              <a:rPr lang="en-US" sz="3347" i="1" dirty="0">
                <a:solidFill>
                  <a:srgbClr val="191E20"/>
                </a:solidFill>
                <a:latin typeface="Aptos Display" panose="020B0004020202020204" pitchFamily="34" charset="0"/>
                <a:ea typeface="Agrandir Wide Italics"/>
                <a:cs typeface="Agrandir Wide Italics"/>
                <a:sym typeface="Agrandir Wide Italics"/>
              </a:rPr>
              <a:t> performance on the </a:t>
            </a:r>
            <a:r>
              <a:rPr lang="en-US" sz="3347" i="1" dirty="0">
                <a:solidFill>
                  <a:srgbClr val="2145B2"/>
                </a:solidFill>
                <a:latin typeface="Aptos Display" panose="020B0004020202020204" pitchFamily="34" charset="0"/>
                <a:ea typeface="Agrandir Wide Italics"/>
                <a:cs typeface="Agrandir Wide Italics"/>
                <a:sym typeface="Agrandir Wide Italics"/>
              </a:rPr>
              <a:t>validation</a:t>
            </a:r>
            <a:r>
              <a:rPr lang="en-US" sz="3347" i="1" dirty="0">
                <a:solidFill>
                  <a:srgbClr val="191E20"/>
                </a:solidFill>
                <a:latin typeface="Aptos Display" panose="020B0004020202020204" pitchFamily="34" charset="0"/>
                <a:ea typeface="Agrandir Wide Italics"/>
                <a:cs typeface="Agrandir Wide Italics"/>
                <a:sym typeface="Agrandir Wide Italics"/>
              </a:rPr>
              <a:t> dataset with </a:t>
            </a:r>
            <a:r>
              <a:rPr lang="en-US" sz="3347" i="1" dirty="0">
                <a:solidFill>
                  <a:srgbClr val="2145B2"/>
                </a:solidFill>
                <a:latin typeface="Aptos Display" panose="020B0004020202020204" pitchFamily="34" charset="0"/>
                <a:ea typeface="Agrandir Wide Italics"/>
                <a:cs typeface="Agrandir Wide Italics"/>
                <a:sym typeface="Agrandir Wide Italics"/>
              </a:rPr>
              <a:t>3 folds</a:t>
            </a:r>
            <a:r>
              <a:rPr lang="en-US" sz="3347" i="1" dirty="0">
                <a:solidFill>
                  <a:srgbClr val="191E20"/>
                </a:solidFill>
                <a:latin typeface="Aptos Display" panose="020B0004020202020204" pitchFamily="34" charset="0"/>
                <a:ea typeface="Agrandir Wide Italics"/>
                <a:cs typeface="Agrandir Wide Italics"/>
                <a:sym typeface="Agrandir Wide Italics"/>
              </a:rPr>
              <a:t> cross validation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950F3C1-62E2-77E5-95EE-8BB84B9491E4}"/>
              </a:ext>
            </a:extLst>
          </p:cNvPr>
          <p:cNvGrpSpPr/>
          <p:nvPr/>
        </p:nvGrpSpPr>
        <p:grpSpPr>
          <a:xfrm>
            <a:off x="445745" y="4811723"/>
            <a:ext cx="12127255" cy="3760778"/>
            <a:chOff x="869011" y="5608559"/>
            <a:chExt cx="14013577" cy="4396759"/>
          </a:xfrm>
        </p:grpSpPr>
        <p:sp>
          <p:nvSpPr>
            <p:cNvPr id="8" name="Freeform 8"/>
            <p:cNvSpPr/>
            <p:nvPr/>
          </p:nvSpPr>
          <p:spPr>
            <a:xfrm>
              <a:off x="869011" y="5608559"/>
              <a:ext cx="6413506" cy="4396759"/>
            </a:xfrm>
            <a:custGeom>
              <a:avLst/>
              <a:gdLst/>
              <a:ahLst/>
              <a:cxnLst/>
              <a:rect l="l" t="t" r="r" b="b"/>
              <a:pathLst>
                <a:path w="6413506" h="4396759">
                  <a:moveTo>
                    <a:pt x="0" y="0"/>
                  </a:moveTo>
                  <a:lnTo>
                    <a:pt x="6413506" y="0"/>
                  </a:lnTo>
                  <a:lnTo>
                    <a:pt x="6413506" y="4396759"/>
                  </a:lnTo>
                  <a:lnTo>
                    <a:pt x="0" y="43967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7930079" y="5608559"/>
              <a:ext cx="6413506" cy="4396759"/>
            </a:xfrm>
            <a:custGeom>
              <a:avLst/>
              <a:gdLst/>
              <a:ahLst/>
              <a:cxnLst/>
              <a:rect l="l" t="t" r="r" b="b"/>
              <a:pathLst>
                <a:path w="6413506" h="4396759">
                  <a:moveTo>
                    <a:pt x="0" y="0"/>
                  </a:moveTo>
                  <a:lnTo>
                    <a:pt x="6413506" y="0"/>
                  </a:lnTo>
                  <a:lnTo>
                    <a:pt x="6413506" y="4396759"/>
                  </a:lnTo>
                  <a:lnTo>
                    <a:pt x="0" y="43967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3785325" y="6896100"/>
              <a:ext cx="3766694" cy="680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00"/>
                </a:lnSpc>
              </a:pPr>
              <a:r>
                <a:rPr lang="en-US" sz="4000" i="1" dirty="0">
                  <a:solidFill>
                    <a:srgbClr val="FF3131"/>
                  </a:solidFill>
                  <a:latin typeface="Aptos Display" panose="020B0004020202020204" pitchFamily="34" charset="0"/>
                  <a:ea typeface="Agrandir Wide Italics"/>
                  <a:cs typeface="Agrandir Wide Italics"/>
                  <a:sym typeface="Agrandir Wide Italics"/>
                </a:rPr>
                <a:t>Loss: 5%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9744782" y="6698924"/>
              <a:ext cx="5137806" cy="680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00"/>
                </a:lnSpc>
              </a:pPr>
              <a:r>
                <a:rPr lang="en-US" sz="4000" i="1" dirty="0">
                  <a:solidFill>
                    <a:srgbClr val="08703D"/>
                  </a:solidFill>
                  <a:latin typeface="Aptos Display" panose="020B0004020202020204" pitchFamily="34" charset="0"/>
                  <a:ea typeface="Agrandir Wide Italics"/>
                  <a:cs typeface="Agrandir Wide Italics"/>
                  <a:sym typeface="Agrandir Wide Italics"/>
                </a:rPr>
                <a:t>F1 Score: 70%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12362" y="271974"/>
            <a:ext cx="9779990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6000" dirty="0">
                <a:solidFill>
                  <a:srgbClr val="E0CA27"/>
                </a:solidFill>
                <a:latin typeface="Aptos Display" panose="020B0004020202020204" pitchFamily="34" charset="0"/>
                <a:ea typeface="Agrandir Wide"/>
                <a:cs typeface="Agrandir Wide"/>
                <a:sym typeface="Agrandir Wide"/>
              </a:rPr>
              <a:t>04 - Results</a:t>
            </a:r>
          </a:p>
        </p:txBody>
      </p:sp>
      <p:sp>
        <p:nvSpPr>
          <p:cNvPr id="16" name="TextBox 26">
            <a:extLst>
              <a:ext uri="{FF2B5EF4-FFF2-40B4-BE49-F238E27FC236}">
                <a16:creationId xmlns:a16="http://schemas.microsoft.com/office/drawing/2014/main" id="{3FB71E9A-F058-5F6F-2A16-546363FE32A3}"/>
              </a:ext>
            </a:extLst>
          </p:cNvPr>
          <p:cNvSpPr txBox="1"/>
          <p:nvPr/>
        </p:nvSpPr>
        <p:spPr>
          <a:xfrm>
            <a:off x="1941188" y="2207480"/>
            <a:ext cx="5988891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2"/>
              </a:lnSpc>
              <a:spcBef>
                <a:spcPct val="0"/>
              </a:spcBef>
            </a:pPr>
            <a:r>
              <a:rPr lang="en-US" sz="3300" dirty="0">
                <a:solidFill>
                  <a:srgbClr val="000000"/>
                </a:solidFill>
                <a:latin typeface="Aptos Display" panose="020B0004020202020204" pitchFamily="34" charset="0"/>
                <a:ea typeface="Agrandir Wide"/>
                <a:cs typeface="Agrandir Wide"/>
                <a:sym typeface="Agrandir Wide"/>
              </a:rPr>
              <a:t>Our Model - </a:t>
            </a:r>
            <a:r>
              <a:rPr lang="en-US" sz="3300" b="1" dirty="0" err="1">
                <a:solidFill>
                  <a:srgbClr val="000000"/>
                </a:solidFill>
                <a:latin typeface="Aptos Display" panose="020B0004020202020204" pitchFamily="34" charset="0"/>
                <a:ea typeface="Agrandir Wide"/>
                <a:cs typeface="Agrandir Wide"/>
                <a:sym typeface="Agrandir Wide"/>
              </a:rPr>
              <a:t>CrackNet</a:t>
            </a:r>
            <a:endParaRPr lang="en-US" sz="3300" b="1" dirty="0">
              <a:solidFill>
                <a:srgbClr val="000000"/>
              </a:solidFill>
              <a:latin typeface="Aptos Display" panose="020B0004020202020204" pitchFamily="34" charset="0"/>
              <a:ea typeface="Agrandir Wide"/>
              <a:cs typeface="Agrandir Wide"/>
              <a:sym typeface="Agrandir Wide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6ACD9C-2007-6155-C58C-C8A7B0DC4EF4}"/>
              </a:ext>
            </a:extLst>
          </p:cNvPr>
          <p:cNvSpPr txBox="1"/>
          <p:nvPr/>
        </p:nvSpPr>
        <p:spPr>
          <a:xfrm>
            <a:off x="445745" y="2772437"/>
            <a:ext cx="7260038" cy="2074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1919"/>
              </a:lnSpc>
            </a:pPr>
            <a:r>
              <a:rPr lang="en-US" sz="2400" dirty="0">
                <a:solidFill>
                  <a:srgbClr val="000000"/>
                </a:solidFill>
                <a:latin typeface="Aptos Display" panose="020B0004020202020204" pitchFamily="34" charset="0"/>
                <a:ea typeface="Agrandir Wide"/>
                <a:cs typeface="Agrandir Wide"/>
                <a:sym typeface="Agrandir Wide"/>
              </a:rPr>
              <a:t>Epochs:                   50</a:t>
            </a:r>
          </a:p>
          <a:p>
            <a:pPr algn="just">
              <a:lnSpc>
                <a:spcPts val="1919"/>
              </a:lnSpc>
            </a:pPr>
            <a:r>
              <a:rPr lang="en-US" sz="2400" dirty="0">
                <a:solidFill>
                  <a:srgbClr val="000000"/>
                </a:solidFill>
                <a:latin typeface="Aptos Display" panose="020B0004020202020204" pitchFamily="34" charset="0"/>
                <a:ea typeface="Agrandir Wide"/>
                <a:cs typeface="Agrandir Wide"/>
                <a:sym typeface="Agrandir Wide"/>
              </a:rPr>
              <a:t>Image Size:             512 x 512</a:t>
            </a:r>
          </a:p>
          <a:p>
            <a:pPr algn="just">
              <a:lnSpc>
                <a:spcPts val="1919"/>
              </a:lnSpc>
            </a:pPr>
            <a:r>
              <a:rPr lang="en-US" sz="2400" dirty="0">
                <a:solidFill>
                  <a:srgbClr val="000000"/>
                </a:solidFill>
                <a:latin typeface="Aptos Display" panose="020B0004020202020204" pitchFamily="34" charset="0"/>
                <a:ea typeface="Agrandir Wide"/>
                <a:cs typeface="Agrandir Wide"/>
                <a:sym typeface="Agrandir Wide"/>
              </a:rPr>
              <a:t>Batch Size:             6</a:t>
            </a:r>
          </a:p>
          <a:p>
            <a:pPr algn="just">
              <a:lnSpc>
                <a:spcPts val="1919"/>
              </a:lnSpc>
            </a:pPr>
            <a:r>
              <a:rPr lang="en-US" sz="2400" dirty="0">
                <a:solidFill>
                  <a:srgbClr val="000000"/>
                </a:solidFill>
                <a:latin typeface="Aptos Display" panose="020B0004020202020204" pitchFamily="34" charset="0"/>
                <a:ea typeface="Agrandir Wide"/>
                <a:cs typeface="Agrandir Wide"/>
                <a:sym typeface="Agrandir Wide"/>
              </a:rPr>
              <a:t>Learning Rate:       0.0001</a:t>
            </a:r>
          </a:p>
          <a:p>
            <a:pPr algn="just">
              <a:lnSpc>
                <a:spcPts val="1919"/>
              </a:lnSpc>
            </a:pPr>
            <a:r>
              <a:rPr lang="en-US" sz="2400" dirty="0">
                <a:solidFill>
                  <a:srgbClr val="2145B2"/>
                </a:solidFill>
                <a:latin typeface="Aptos Display" panose="020B0004020202020204" pitchFamily="34" charset="0"/>
                <a:ea typeface="Agrandir Wide"/>
                <a:cs typeface="Agrandir Wide"/>
                <a:sym typeface="Agrandir Wide"/>
              </a:rPr>
              <a:t>Evaluation Matrix: Weighted F1 Score (Addressing imbalanced data)</a:t>
            </a:r>
          </a:p>
          <a:p>
            <a:pPr algn="just">
              <a:lnSpc>
                <a:spcPts val="1919"/>
              </a:lnSpc>
              <a:spcBef>
                <a:spcPct val="0"/>
              </a:spcBef>
            </a:pPr>
            <a:r>
              <a:rPr lang="en-US" sz="2400" dirty="0">
                <a:solidFill>
                  <a:srgbClr val="2145B2"/>
                </a:solidFill>
                <a:latin typeface="Aptos Display" panose="020B0004020202020204" pitchFamily="34" charset="0"/>
                <a:ea typeface="Agrandir Wide"/>
                <a:cs typeface="Agrandir Wide"/>
                <a:sym typeface="Agrandir Wide"/>
              </a:rPr>
              <a:t>Loss:                         Enhanced Focal Loss with alpha</a:t>
            </a:r>
          </a:p>
          <a:p>
            <a:endParaRPr lang="en-MY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B853783-64A0-A878-051C-5F599C3B24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7088" y="2080976"/>
            <a:ext cx="2766388" cy="276638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2F5607F-D804-5A72-9ECE-4AC7B9E8A5A3}"/>
              </a:ext>
            </a:extLst>
          </p:cNvPr>
          <p:cNvSpPr txBox="1"/>
          <p:nvPr/>
        </p:nvSpPr>
        <p:spPr>
          <a:xfrm>
            <a:off x="8322002" y="2298981"/>
            <a:ext cx="5373163" cy="23083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MY" sz="2400" dirty="0">
                <a:latin typeface="Aptos Display" panose="020B0004020202020204" pitchFamily="34" charset="0"/>
              </a:rPr>
              <a:t>That’s really impressive.</a:t>
            </a:r>
          </a:p>
          <a:p>
            <a:endParaRPr lang="en-MY" sz="2400" dirty="0">
              <a:latin typeface="Aptos Display" panose="020B0004020202020204" pitchFamily="34" charset="0"/>
            </a:endParaRPr>
          </a:p>
          <a:p>
            <a:r>
              <a:rPr lang="en-MY" sz="2400" dirty="0">
                <a:latin typeface="Aptos Display" panose="020B0004020202020204" pitchFamily="34" charset="0"/>
              </a:rPr>
              <a:t>All our pre-processing work paid off</a:t>
            </a:r>
          </a:p>
          <a:p>
            <a:endParaRPr lang="en-MY" sz="2400" dirty="0">
              <a:latin typeface="Aptos Display" panose="020B0004020202020204" pitchFamily="34" charset="0"/>
            </a:endParaRPr>
          </a:p>
          <a:p>
            <a:r>
              <a:rPr lang="en-MY" sz="2400" dirty="0">
                <a:latin typeface="Aptos Display" panose="020B0004020202020204" pitchFamily="34" charset="0"/>
              </a:rPr>
              <a:t>The </a:t>
            </a:r>
            <a:r>
              <a:rPr lang="en-MY" sz="2400" dirty="0" err="1">
                <a:latin typeface="Aptos Display" panose="020B0004020202020204" pitchFamily="34" charset="0"/>
              </a:rPr>
              <a:t>CrackNet</a:t>
            </a:r>
            <a:r>
              <a:rPr lang="en-MY" sz="2400" dirty="0">
                <a:latin typeface="Aptos Display" panose="020B0004020202020204" pitchFamily="34" charset="0"/>
              </a:rPr>
              <a:t> model is now able to capture the faults really well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BF36FCA-A15F-2E22-F778-F14AFC1E9E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31995" y="4990497"/>
            <a:ext cx="4277951" cy="4277951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915790"/>
          </a:xfrm>
          <a:custGeom>
            <a:avLst/>
            <a:gdLst/>
            <a:ahLst/>
            <a:cxnLst/>
            <a:rect l="l" t="t" r="r" b="b"/>
            <a:pathLst>
              <a:path w="18288000" h="1915790">
                <a:moveTo>
                  <a:pt x="0" y="0"/>
                </a:moveTo>
                <a:lnTo>
                  <a:pt x="18288000" y="0"/>
                </a:lnTo>
                <a:lnTo>
                  <a:pt x="18288000" y="1915790"/>
                </a:lnTo>
                <a:lnTo>
                  <a:pt x="0" y="19157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2193" b="-190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12362" y="271974"/>
            <a:ext cx="12987578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6000" dirty="0">
                <a:solidFill>
                  <a:srgbClr val="E0CA27"/>
                </a:solidFill>
                <a:latin typeface="Aptos Display" panose="020B0004020202020204" pitchFamily="34" charset="0"/>
                <a:ea typeface="Agrandir Wide"/>
                <a:cs typeface="Agrandir Wide"/>
                <a:sym typeface="Agrandir Wide"/>
              </a:rPr>
              <a:t>05 - Visualization of results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89380" y="1152966"/>
            <a:ext cx="6925874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47"/>
              </a:lnSpc>
            </a:pPr>
            <a:r>
              <a:rPr lang="en-US" sz="4378" i="1" dirty="0">
                <a:solidFill>
                  <a:srgbClr val="F2AB91"/>
                </a:solidFill>
                <a:latin typeface="Aptos Display" panose="020B0004020202020204" pitchFamily="34" charset="0"/>
                <a:ea typeface="Agrandir Wide Italics"/>
                <a:cs typeface="Agrandir Wide Italics"/>
                <a:sym typeface="Agrandir Wide Italics"/>
              </a:rPr>
              <a:t>on holdout data</a:t>
            </a:r>
          </a:p>
        </p:txBody>
      </p:sp>
      <p:sp>
        <p:nvSpPr>
          <p:cNvPr id="5" name="Freeform 5"/>
          <p:cNvSpPr/>
          <p:nvPr/>
        </p:nvSpPr>
        <p:spPr>
          <a:xfrm>
            <a:off x="8186210" y="3204762"/>
            <a:ext cx="9807047" cy="5405040"/>
          </a:xfrm>
          <a:custGeom>
            <a:avLst/>
            <a:gdLst/>
            <a:ahLst/>
            <a:cxnLst/>
            <a:rect l="l" t="t" r="r" b="b"/>
            <a:pathLst>
              <a:path w="9807047" h="5405040">
                <a:moveTo>
                  <a:pt x="0" y="0"/>
                </a:moveTo>
                <a:lnTo>
                  <a:pt x="9807047" y="0"/>
                </a:lnTo>
                <a:lnTo>
                  <a:pt x="9807047" y="5405041"/>
                </a:lnTo>
                <a:lnTo>
                  <a:pt x="0" y="54050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6910" t="-84963" r="-176122" b="-188659"/>
            </a:stretch>
          </a:blipFill>
          <a:ln w="66675" cap="sq">
            <a:solidFill>
              <a:srgbClr val="000000"/>
            </a:solidFill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7884951" y="8056540"/>
            <a:ext cx="2518098" cy="1734085"/>
          </a:xfrm>
          <a:custGeom>
            <a:avLst/>
            <a:gdLst/>
            <a:ahLst/>
            <a:cxnLst/>
            <a:rect l="l" t="t" r="r" b="b"/>
            <a:pathLst>
              <a:path w="2518098" h="1734085">
                <a:moveTo>
                  <a:pt x="0" y="0"/>
                </a:moveTo>
                <a:lnTo>
                  <a:pt x="2518098" y="0"/>
                </a:lnTo>
                <a:lnTo>
                  <a:pt x="2518098" y="1734085"/>
                </a:lnTo>
                <a:lnTo>
                  <a:pt x="0" y="17340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642" t="-6945" r="-11045"/>
            </a:stretch>
          </a:blipFill>
          <a:ln w="66675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028700" y="2890983"/>
            <a:ext cx="6224981" cy="6032599"/>
          </a:xfrm>
          <a:custGeom>
            <a:avLst/>
            <a:gdLst/>
            <a:ahLst/>
            <a:cxnLst/>
            <a:rect l="l" t="t" r="r" b="b"/>
            <a:pathLst>
              <a:path w="6224981" h="6032599">
                <a:moveTo>
                  <a:pt x="0" y="0"/>
                </a:moveTo>
                <a:lnTo>
                  <a:pt x="6224981" y="0"/>
                </a:lnTo>
                <a:lnTo>
                  <a:pt x="6224981" y="6032599"/>
                </a:lnTo>
                <a:lnTo>
                  <a:pt x="0" y="60325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0725" t="-90751" r="-352585" b="-176763"/>
            </a:stretch>
          </a:blipFill>
          <a:ln w="66675" cap="sq">
            <a:solidFill>
              <a:srgbClr val="000000"/>
            </a:solidFill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512362" y="8056540"/>
            <a:ext cx="2521611" cy="1734085"/>
          </a:xfrm>
          <a:custGeom>
            <a:avLst/>
            <a:gdLst/>
            <a:ahLst/>
            <a:cxnLst/>
            <a:rect l="l" t="t" r="r" b="b"/>
            <a:pathLst>
              <a:path w="2521611" h="1734085">
                <a:moveTo>
                  <a:pt x="0" y="0"/>
                </a:moveTo>
                <a:lnTo>
                  <a:pt x="2521611" y="0"/>
                </a:lnTo>
                <a:lnTo>
                  <a:pt x="2521611" y="1734085"/>
                </a:lnTo>
                <a:lnTo>
                  <a:pt x="0" y="17340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576" t="-6945" r="-11940"/>
            </a:stretch>
          </a:blipFill>
          <a:ln w="66675" cap="sq">
            <a:solidFill>
              <a:srgbClr val="000000"/>
            </a:solidFill>
            <a:prstDash val="solid"/>
            <a:miter/>
          </a:ln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46D77C-F443-2322-3A45-6D778BF699AE}"/>
              </a:ext>
            </a:extLst>
          </p:cNvPr>
          <p:cNvSpPr txBox="1"/>
          <p:nvPr/>
        </p:nvSpPr>
        <p:spPr>
          <a:xfrm>
            <a:off x="12039600" y="9182100"/>
            <a:ext cx="4506906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MY" sz="2400" b="1" dirty="0">
                <a:latin typeface="Aptos Display" panose="020B0004020202020204" pitchFamily="34" charset="0"/>
              </a:rPr>
              <a:t>Model is </a:t>
            </a: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371892" y="2155226"/>
            <a:ext cx="8913844" cy="7911036"/>
          </a:xfrm>
          <a:custGeom>
            <a:avLst/>
            <a:gdLst/>
            <a:ahLst/>
            <a:cxnLst/>
            <a:rect l="l" t="t" r="r" b="b"/>
            <a:pathLst>
              <a:path w="8913844" h="7911036">
                <a:moveTo>
                  <a:pt x="0" y="0"/>
                </a:moveTo>
                <a:lnTo>
                  <a:pt x="8913844" y="0"/>
                </a:lnTo>
                <a:lnTo>
                  <a:pt x="8913844" y="7911036"/>
                </a:lnTo>
                <a:lnTo>
                  <a:pt x="0" y="79110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761275" y="3199714"/>
            <a:ext cx="8118694" cy="220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2"/>
              </a:lnSpc>
            </a:pPr>
            <a:r>
              <a:rPr lang="en-US" sz="3030" dirty="0">
                <a:solidFill>
                  <a:srgbClr val="000000"/>
                </a:solidFill>
                <a:latin typeface="Agrandir Wide"/>
                <a:ea typeface="Agrandir Wide"/>
                <a:cs typeface="Agrandir Wide"/>
                <a:sym typeface="Agrandir Wide"/>
              </a:rPr>
              <a:t>The end user will upload their seismic image into the tool and the model will generate the fault that overlays on top of the seismic image.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729320" y="3151028"/>
            <a:ext cx="8350232" cy="1915790"/>
            <a:chOff x="0" y="0"/>
            <a:chExt cx="2199238" cy="7315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99238" cy="731500"/>
            </a:xfrm>
            <a:custGeom>
              <a:avLst/>
              <a:gdLst/>
              <a:ahLst/>
              <a:cxnLst/>
              <a:rect l="l" t="t" r="r" b="b"/>
              <a:pathLst>
                <a:path w="2199238" h="731500">
                  <a:moveTo>
                    <a:pt x="47285" y="0"/>
                  </a:moveTo>
                  <a:lnTo>
                    <a:pt x="2151953" y="0"/>
                  </a:lnTo>
                  <a:cubicBezTo>
                    <a:pt x="2178068" y="0"/>
                    <a:pt x="2199238" y="21170"/>
                    <a:pt x="2199238" y="47285"/>
                  </a:cubicBezTo>
                  <a:lnTo>
                    <a:pt x="2199238" y="684215"/>
                  </a:lnTo>
                  <a:cubicBezTo>
                    <a:pt x="2199238" y="696756"/>
                    <a:pt x="2194256" y="708783"/>
                    <a:pt x="2185389" y="717651"/>
                  </a:cubicBezTo>
                  <a:cubicBezTo>
                    <a:pt x="2176521" y="726518"/>
                    <a:pt x="2164494" y="731500"/>
                    <a:pt x="2151953" y="731500"/>
                  </a:cubicBezTo>
                  <a:lnTo>
                    <a:pt x="47285" y="731500"/>
                  </a:lnTo>
                  <a:cubicBezTo>
                    <a:pt x="21170" y="731500"/>
                    <a:pt x="0" y="710330"/>
                    <a:pt x="0" y="684215"/>
                  </a:cubicBezTo>
                  <a:lnTo>
                    <a:pt x="0" y="47285"/>
                  </a:lnTo>
                  <a:cubicBezTo>
                    <a:pt x="0" y="21170"/>
                    <a:pt x="21170" y="0"/>
                    <a:pt x="472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145B2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199238" cy="76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0"/>
            <a:ext cx="18288000" cy="1915790"/>
          </a:xfrm>
          <a:custGeom>
            <a:avLst/>
            <a:gdLst/>
            <a:ahLst/>
            <a:cxnLst/>
            <a:rect l="l" t="t" r="r" b="b"/>
            <a:pathLst>
              <a:path w="18288000" h="1915790">
                <a:moveTo>
                  <a:pt x="0" y="0"/>
                </a:moveTo>
                <a:lnTo>
                  <a:pt x="18288000" y="0"/>
                </a:lnTo>
                <a:lnTo>
                  <a:pt x="18288000" y="1915790"/>
                </a:lnTo>
                <a:lnTo>
                  <a:pt x="0" y="19157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2193" b="-1903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12362" y="291024"/>
            <a:ext cx="16538612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2"/>
              </a:lnSpc>
            </a:pPr>
            <a:r>
              <a:rPr lang="en-US" sz="5300" dirty="0">
                <a:solidFill>
                  <a:srgbClr val="E0CA27"/>
                </a:solidFill>
                <a:latin typeface="Aptos Display" panose="020B0004020202020204" pitchFamily="34" charset="0"/>
                <a:ea typeface="Agrandir Wide"/>
                <a:cs typeface="Agrandir Wide"/>
                <a:sym typeface="Agrandir Wide"/>
              </a:rPr>
              <a:t>06 - How to interface with the model?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60858" y="2118619"/>
            <a:ext cx="8118694" cy="1050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2"/>
              </a:lnSpc>
            </a:pPr>
            <a:r>
              <a:rPr lang="en-US" sz="3030" dirty="0">
                <a:solidFill>
                  <a:srgbClr val="000000"/>
                </a:solidFill>
                <a:latin typeface="Aptos Display" panose="020B0004020202020204" pitchFamily="34" charset="0"/>
                <a:ea typeface="Agrandir Wide"/>
                <a:cs typeface="Agrandir Wide"/>
                <a:sym typeface="Agrandir Wide"/>
              </a:rPr>
              <a:t>Web application developed with Python Flask framework.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9E8694-BC6E-22AA-11E7-4257949F0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7691" y="5189554"/>
            <a:ext cx="3240561" cy="48677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5B0DE25-8C29-8938-3557-6250D1A98CC6}"/>
              </a:ext>
            </a:extLst>
          </p:cNvPr>
          <p:cNvSpPr txBox="1"/>
          <p:nvPr/>
        </p:nvSpPr>
        <p:spPr>
          <a:xfrm>
            <a:off x="12039600" y="9182100"/>
            <a:ext cx="4506906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MY" sz="2400" dirty="0">
                <a:latin typeface="Aptos Display" panose="020B0004020202020204" pitchFamily="34" charset="0"/>
              </a:rPr>
              <a:t>1. Great job, team!</a:t>
            </a:r>
            <a:endParaRPr lang="en-MY" sz="2400" b="1" dirty="0">
              <a:latin typeface="Aptos Display" panose="020B0004020202020204" pitchFamily="34" charset="0"/>
            </a:endParaRP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3716000"/>
          </a:xfrm>
          <a:custGeom>
            <a:avLst/>
            <a:gdLst/>
            <a:ahLst/>
            <a:cxnLst/>
            <a:rect l="l" t="t" r="r" b="b"/>
            <a:pathLst>
              <a:path w="18288000" h="13716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932711" y="4702290"/>
            <a:ext cx="6355289" cy="5584710"/>
          </a:xfrm>
          <a:custGeom>
            <a:avLst/>
            <a:gdLst/>
            <a:ahLst/>
            <a:cxnLst/>
            <a:rect l="l" t="t" r="r" b="b"/>
            <a:pathLst>
              <a:path w="6355289" h="5584710">
                <a:moveTo>
                  <a:pt x="0" y="0"/>
                </a:moveTo>
                <a:lnTo>
                  <a:pt x="6355289" y="0"/>
                </a:lnTo>
                <a:lnTo>
                  <a:pt x="6355289" y="5584710"/>
                </a:lnTo>
                <a:lnTo>
                  <a:pt x="0" y="55847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50" y="2006410"/>
            <a:ext cx="17963383" cy="5533693"/>
            <a:chOff x="0" y="0"/>
            <a:chExt cx="4731097" cy="14574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31097" cy="1457434"/>
            </a:xfrm>
            <a:custGeom>
              <a:avLst/>
              <a:gdLst/>
              <a:ahLst/>
              <a:cxnLst/>
              <a:rect l="l" t="t" r="r" b="b"/>
              <a:pathLst>
                <a:path w="4731097" h="1457434">
                  <a:moveTo>
                    <a:pt x="21980" y="0"/>
                  </a:moveTo>
                  <a:lnTo>
                    <a:pt x="4709117" y="0"/>
                  </a:lnTo>
                  <a:cubicBezTo>
                    <a:pt x="4721256" y="0"/>
                    <a:pt x="4731097" y="9841"/>
                    <a:pt x="4731097" y="21980"/>
                  </a:cubicBezTo>
                  <a:lnTo>
                    <a:pt x="4731097" y="1435453"/>
                  </a:lnTo>
                  <a:cubicBezTo>
                    <a:pt x="4731097" y="1447593"/>
                    <a:pt x="4721256" y="1457434"/>
                    <a:pt x="4709117" y="1457434"/>
                  </a:cubicBezTo>
                  <a:lnTo>
                    <a:pt x="21980" y="1457434"/>
                  </a:lnTo>
                  <a:cubicBezTo>
                    <a:pt x="9841" y="1457434"/>
                    <a:pt x="0" y="1447593"/>
                    <a:pt x="0" y="1435453"/>
                  </a:cubicBezTo>
                  <a:lnTo>
                    <a:pt x="0" y="21980"/>
                  </a:lnTo>
                  <a:cubicBezTo>
                    <a:pt x="0" y="9841"/>
                    <a:pt x="9841" y="0"/>
                    <a:pt x="219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145B2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731097" cy="14955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Aptos Display" panose="020B0004020202020204" pitchFamily="34" charset="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7416735" y="5352089"/>
            <a:ext cx="2107351" cy="1970181"/>
          </a:xfrm>
          <a:custGeom>
            <a:avLst/>
            <a:gdLst/>
            <a:ahLst/>
            <a:cxnLst/>
            <a:rect l="l" t="t" r="r" b="b"/>
            <a:pathLst>
              <a:path w="2107351" h="1970181">
                <a:moveTo>
                  <a:pt x="0" y="0"/>
                </a:moveTo>
                <a:lnTo>
                  <a:pt x="2107351" y="0"/>
                </a:lnTo>
                <a:lnTo>
                  <a:pt x="2107351" y="1970180"/>
                </a:lnTo>
                <a:lnTo>
                  <a:pt x="0" y="197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768" t="-23808" r="-130348" b="-160836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8966537" y="7635353"/>
            <a:ext cx="9169397" cy="2581112"/>
            <a:chOff x="0" y="0"/>
            <a:chExt cx="2414985" cy="67979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14985" cy="679799"/>
            </a:xfrm>
            <a:custGeom>
              <a:avLst/>
              <a:gdLst/>
              <a:ahLst/>
              <a:cxnLst/>
              <a:rect l="l" t="t" r="r" b="b"/>
              <a:pathLst>
                <a:path w="2414985" h="679799">
                  <a:moveTo>
                    <a:pt x="43060" y="0"/>
                  </a:moveTo>
                  <a:lnTo>
                    <a:pt x="2371925" y="0"/>
                  </a:lnTo>
                  <a:cubicBezTo>
                    <a:pt x="2383345" y="0"/>
                    <a:pt x="2394298" y="4537"/>
                    <a:pt x="2402373" y="12612"/>
                  </a:cubicBezTo>
                  <a:cubicBezTo>
                    <a:pt x="2410448" y="20687"/>
                    <a:pt x="2414985" y="31640"/>
                    <a:pt x="2414985" y="43060"/>
                  </a:cubicBezTo>
                  <a:lnTo>
                    <a:pt x="2414985" y="636739"/>
                  </a:lnTo>
                  <a:cubicBezTo>
                    <a:pt x="2414985" y="660520"/>
                    <a:pt x="2395706" y="679799"/>
                    <a:pt x="2371925" y="679799"/>
                  </a:cubicBezTo>
                  <a:lnTo>
                    <a:pt x="43060" y="679799"/>
                  </a:lnTo>
                  <a:cubicBezTo>
                    <a:pt x="19279" y="679799"/>
                    <a:pt x="0" y="660520"/>
                    <a:pt x="0" y="636739"/>
                  </a:cubicBezTo>
                  <a:lnTo>
                    <a:pt x="0" y="43060"/>
                  </a:lnTo>
                  <a:cubicBezTo>
                    <a:pt x="0" y="19279"/>
                    <a:pt x="19279" y="0"/>
                    <a:pt x="4306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145B2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414985" cy="7178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Aptos Display" panose="020B0004020202020204" pitchFamily="34" charset="0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2550" y="7635353"/>
            <a:ext cx="8653047" cy="2602792"/>
            <a:chOff x="0" y="0"/>
            <a:chExt cx="2248121" cy="67622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48121" cy="676223"/>
            </a:xfrm>
            <a:custGeom>
              <a:avLst/>
              <a:gdLst/>
              <a:ahLst/>
              <a:cxnLst/>
              <a:rect l="l" t="t" r="r" b="b"/>
              <a:pathLst>
                <a:path w="2248121" h="676223">
                  <a:moveTo>
                    <a:pt x="45630" y="0"/>
                  </a:moveTo>
                  <a:lnTo>
                    <a:pt x="2202491" y="0"/>
                  </a:lnTo>
                  <a:cubicBezTo>
                    <a:pt x="2227692" y="0"/>
                    <a:pt x="2248121" y="20429"/>
                    <a:pt x="2248121" y="45630"/>
                  </a:cubicBezTo>
                  <a:lnTo>
                    <a:pt x="2248121" y="630593"/>
                  </a:lnTo>
                  <a:cubicBezTo>
                    <a:pt x="2248121" y="655794"/>
                    <a:pt x="2227692" y="676223"/>
                    <a:pt x="2202491" y="676223"/>
                  </a:cubicBezTo>
                  <a:lnTo>
                    <a:pt x="45630" y="676223"/>
                  </a:lnTo>
                  <a:cubicBezTo>
                    <a:pt x="20429" y="676223"/>
                    <a:pt x="0" y="655794"/>
                    <a:pt x="0" y="630593"/>
                  </a:cubicBezTo>
                  <a:lnTo>
                    <a:pt x="0" y="45630"/>
                  </a:lnTo>
                  <a:cubicBezTo>
                    <a:pt x="0" y="20429"/>
                    <a:pt x="20429" y="0"/>
                    <a:pt x="4563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145B2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248121" cy="714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10232" lvl="1" indent="-205116" algn="just">
                <a:lnSpc>
                  <a:spcPts val="2166"/>
                </a:lnSpc>
                <a:spcBef>
                  <a:spcPct val="0"/>
                </a:spcBef>
                <a:buAutoNum type="arabicPeriod"/>
              </a:pPr>
              <a:endParaRPr>
                <a:latin typeface="Aptos Display" panose="020B0004020202020204" pitchFamily="34" charset="0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>
            <a:off x="10251785" y="2734456"/>
            <a:ext cx="2086246" cy="1970181"/>
          </a:xfrm>
          <a:custGeom>
            <a:avLst/>
            <a:gdLst/>
            <a:ahLst/>
            <a:cxnLst/>
            <a:rect l="l" t="t" r="r" b="b"/>
            <a:pathLst>
              <a:path w="2086246" h="1970181">
                <a:moveTo>
                  <a:pt x="0" y="0"/>
                </a:moveTo>
                <a:lnTo>
                  <a:pt x="2086246" y="0"/>
                </a:lnTo>
                <a:lnTo>
                  <a:pt x="2086246" y="1970180"/>
                </a:lnTo>
                <a:lnTo>
                  <a:pt x="0" y="1970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073" t="-37771" r="-126098" b="-131374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596466" y="2789167"/>
            <a:ext cx="2337413" cy="1892233"/>
          </a:xfrm>
          <a:custGeom>
            <a:avLst/>
            <a:gdLst/>
            <a:ahLst/>
            <a:cxnLst/>
            <a:rect l="l" t="t" r="r" b="b"/>
            <a:pathLst>
              <a:path w="2337413" h="1892233">
                <a:moveTo>
                  <a:pt x="0" y="0"/>
                </a:moveTo>
                <a:lnTo>
                  <a:pt x="2337414" y="0"/>
                </a:lnTo>
                <a:lnTo>
                  <a:pt x="2337414" y="1892233"/>
                </a:lnTo>
                <a:lnTo>
                  <a:pt x="0" y="18922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23526"/>
            </a:stretch>
          </a:blipFill>
          <a:ln cap="sq">
            <a:noFill/>
            <a:prstDash val="solid"/>
            <a:miter/>
          </a:ln>
        </p:spPr>
      </p:sp>
      <p:sp>
        <p:nvSpPr>
          <p:cNvPr id="14" name="TextBox 14"/>
          <p:cNvSpPr txBox="1"/>
          <p:nvPr/>
        </p:nvSpPr>
        <p:spPr>
          <a:xfrm>
            <a:off x="4207956" y="4896660"/>
            <a:ext cx="3114434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1"/>
              </a:lnSpc>
              <a:spcBef>
                <a:spcPct val="0"/>
              </a:spcBef>
            </a:pPr>
            <a:r>
              <a:rPr lang="en-US" sz="1799" b="1" dirty="0">
                <a:solidFill>
                  <a:srgbClr val="000000"/>
                </a:solidFill>
                <a:latin typeface="Aptos Display" panose="020B0004020202020204" pitchFamily="34" charset="0"/>
                <a:ea typeface="Telegraf Bold"/>
                <a:cs typeface="Telegraf Bold"/>
                <a:sym typeface="Telegraf Bold"/>
              </a:rPr>
              <a:t>Image Size Reduction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717870" y="5252267"/>
            <a:ext cx="2094607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8"/>
              </a:lnSpc>
              <a:spcBef>
                <a:spcPct val="0"/>
              </a:spcBef>
            </a:pPr>
            <a:r>
              <a:rPr lang="en-US" sz="1200" dirty="0">
                <a:solidFill>
                  <a:srgbClr val="000000"/>
                </a:solidFill>
                <a:latin typeface="Aptos Display" panose="020B0004020202020204" pitchFamily="34" charset="0"/>
                <a:ea typeface="Telegraf"/>
                <a:cs typeface="Telegraf"/>
                <a:sym typeface="Telegraf"/>
              </a:rPr>
              <a:t>Reduces memory usage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264753" y="4896660"/>
            <a:ext cx="2411315" cy="253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7"/>
              </a:lnSpc>
              <a:spcBef>
                <a:spcPct val="0"/>
              </a:spcBef>
            </a:pPr>
            <a:r>
              <a:rPr lang="en-US" sz="1699" b="1" dirty="0">
                <a:solidFill>
                  <a:srgbClr val="5E17EB"/>
                </a:solidFill>
                <a:latin typeface="Aptos Display" panose="020B0004020202020204" pitchFamily="34" charset="0"/>
                <a:ea typeface="Telegraf Bold"/>
                <a:cs typeface="Telegraf Bold"/>
                <a:sym typeface="Telegraf Bold"/>
              </a:rPr>
              <a:t>Image </a:t>
            </a:r>
            <a:r>
              <a:rPr lang="en-US" sz="2000" b="1" dirty="0">
                <a:solidFill>
                  <a:srgbClr val="5E17EB"/>
                </a:solidFill>
                <a:latin typeface="Aptos Display" panose="020B0004020202020204" pitchFamily="34" charset="0"/>
                <a:ea typeface="Telegraf Bold"/>
                <a:cs typeface="Telegraf Bold"/>
                <a:sym typeface="Telegraf Bold"/>
              </a:rPr>
              <a:t>Enhancement</a:t>
            </a:r>
            <a:endParaRPr lang="en-US" sz="1699" b="1" dirty="0">
              <a:solidFill>
                <a:srgbClr val="5E17EB"/>
              </a:solidFill>
              <a:latin typeface="Aptos Display" panose="020B0004020202020204" pitchFamily="34" charset="0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283431" y="4358805"/>
            <a:ext cx="2373957" cy="361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8"/>
              </a:lnSpc>
              <a:spcBef>
                <a:spcPct val="0"/>
              </a:spcBef>
            </a:pPr>
            <a:r>
              <a:rPr lang="en-US" sz="1200" dirty="0">
                <a:solidFill>
                  <a:srgbClr val="000000"/>
                </a:solidFill>
                <a:latin typeface="Aptos Display" panose="020B0004020202020204" pitchFamily="34" charset="0"/>
                <a:ea typeface="Telegraf"/>
                <a:cs typeface="Telegraf"/>
                <a:sym typeface="Telegraf"/>
              </a:rPr>
              <a:t>Ensure important feature are fed into the model</a:t>
            </a:r>
          </a:p>
        </p:txBody>
      </p:sp>
      <p:sp>
        <p:nvSpPr>
          <p:cNvPr id="18" name="Freeform 18"/>
          <p:cNvSpPr/>
          <p:nvPr/>
        </p:nvSpPr>
        <p:spPr>
          <a:xfrm>
            <a:off x="14177627" y="2442345"/>
            <a:ext cx="3806060" cy="1736454"/>
          </a:xfrm>
          <a:custGeom>
            <a:avLst/>
            <a:gdLst/>
            <a:ahLst/>
            <a:cxnLst/>
            <a:rect l="l" t="t" r="r" b="b"/>
            <a:pathLst>
              <a:path w="3806060" h="1736454">
                <a:moveTo>
                  <a:pt x="0" y="0"/>
                </a:moveTo>
                <a:lnTo>
                  <a:pt x="3806059" y="0"/>
                </a:lnTo>
                <a:lnTo>
                  <a:pt x="3806059" y="1736454"/>
                </a:lnTo>
                <a:lnTo>
                  <a:pt x="0" y="17364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426" b="-3426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5598522" y="4825877"/>
            <a:ext cx="2273124" cy="2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7"/>
              </a:lnSpc>
              <a:spcBef>
                <a:spcPct val="0"/>
              </a:spcBef>
            </a:pPr>
            <a:r>
              <a:rPr lang="en-US" sz="1699" b="1" dirty="0">
                <a:solidFill>
                  <a:srgbClr val="000000"/>
                </a:solidFill>
                <a:latin typeface="Aptos Display" panose="020B0004020202020204" pitchFamily="34" charset="0"/>
                <a:ea typeface="Telegraf Bold"/>
                <a:cs typeface="Telegraf Bold"/>
                <a:sym typeface="Telegraf Bold"/>
              </a:rPr>
              <a:t>Cross Validation</a:t>
            </a:r>
          </a:p>
        </p:txBody>
      </p:sp>
      <p:sp>
        <p:nvSpPr>
          <p:cNvPr id="21" name="Freeform 21"/>
          <p:cNvSpPr/>
          <p:nvPr/>
        </p:nvSpPr>
        <p:spPr>
          <a:xfrm>
            <a:off x="12913748" y="5315416"/>
            <a:ext cx="2186349" cy="2186349"/>
          </a:xfrm>
          <a:custGeom>
            <a:avLst/>
            <a:gdLst/>
            <a:ahLst/>
            <a:cxnLst/>
            <a:rect l="l" t="t" r="r" b="b"/>
            <a:pathLst>
              <a:path w="2186349" h="2186349">
                <a:moveTo>
                  <a:pt x="0" y="0"/>
                </a:moveTo>
                <a:lnTo>
                  <a:pt x="2186349" y="0"/>
                </a:lnTo>
                <a:lnTo>
                  <a:pt x="2186349" y="2186349"/>
                </a:lnTo>
                <a:lnTo>
                  <a:pt x="0" y="21863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0" y="-54041"/>
            <a:ext cx="18288000" cy="1915790"/>
          </a:xfrm>
          <a:custGeom>
            <a:avLst/>
            <a:gdLst/>
            <a:ahLst/>
            <a:cxnLst/>
            <a:rect l="l" t="t" r="r" b="b"/>
            <a:pathLst>
              <a:path w="18288000" h="1915790">
                <a:moveTo>
                  <a:pt x="0" y="0"/>
                </a:moveTo>
                <a:lnTo>
                  <a:pt x="18288000" y="0"/>
                </a:lnTo>
                <a:lnTo>
                  <a:pt x="18288000" y="1915790"/>
                </a:lnTo>
                <a:lnTo>
                  <a:pt x="0" y="19157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2193" b="-1903"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512362" y="271974"/>
            <a:ext cx="9779990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6000" dirty="0">
                <a:solidFill>
                  <a:srgbClr val="E0CA27"/>
                </a:solidFill>
                <a:latin typeface="Aptos Display" panose="020B0004020202020204" pitchFamily="34" charset="0"/>
                <a:ea typeface="Agrandir Wide"/>
                <a:cs typeface="Agrandir Wide"/>
                <a:sym typeface="Agrandir Wide"/>
              </a:rPr>
              <a:t>03 - Methodology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-1514408" y="1118152"/>
            <a:ext cx="6925874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47"/>
              </a:lnSpc>
            </a:pPr>
            <a:r>
              <a:rPr lang="en-US" sz="4378" i="1" dirty="0">
                <a:solidFill>
                  <a:srgbClr val="F2AB91"/>
                </a:solidFill>
                <a:latin typeface="Aptos Display" panose="020B0004020202020204" pitchFamily="34" charset="0"/>
                <a:ea typeface="Agrandir Wide Italics"/>
                <a:cs typeface="Agrandir Wide Italics"/>
                <a:sym typeface="Agrandir Wide Italics"/>
              </a:rPr>
              <a:t>The HOW?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359898" y="2023509"/>
            <a:ext cx="5568205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2"/>
              </a:lnSpc>
              <a:spcBef>
                <a:spcPct val="0"/>
              </a:spcBef>
            </a:pPr>
            <a:r>
              <a:rPr lang="en-US" sz="3300" b="1" u="sng">
                <a:solidFill>
                  <a:srgbClr val="000000"/>
                </a:solidFill>
                <a:latin typeface="Aptos Display" panose="020B0004020202020204" pitchFamily="34" charset="0"/>
                <a:ea typeface="Agrandir Wide Bold"/>
                <a:cs typeface="Agrandir Wide Bold"/>
                <a:sym typeface="Agrandir Wide Bold"/>
              </a:rPr>
              <a:t>Data Pre-processing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746193" y="7749653"/>
            <a:ext cx="5988891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2"/>
              </a:lnSpc>
              <a:spcBef>
                <a:spcPct val="0"/>
              </a:spcBef>
            </a:pPr>
            <a:r>
              <a:rPr lang="en-US" sz="3300" dirty="0">
                <a:solidFill>
                  <a:srgbClr val="000000"/>
                </a:solidFill>
                <a:latin typeface="Aptos Display" panose="020B0004020202020204" pitchFamily="34" charset="0"/>
                <a:ea typeface="Agrandir Wide"/>
                <a:cs typeface="Agrandir Wide"/>
                <a:sym typeface="Agrandir Wide"/>
              </a:rPr>
              <a:t>Our Model - </a:t>
            </a:r>
            <a:r>
              <a:rPr lang="en-US" sz="3300" b="1" dirty="0" err="1">
                <a:solidFill>
                  <a:srgbClr val="000000"/>
                </a:solidFill>
                <a:latin typeface="Aptos Display" panose="020B0004020202020204" pitchFamily="34" charset="0"/>
                <a:ea typeface="Agrandir Wide"/>
                <a:cs typeface="Agrandir Wide"/>
                <a:sym typeface="Agrandir Wide"/>
              </a:rPr>
              <a:t>CrackNet</a:t>
            </a:r>
            <a:endParaRPr lang="en-US" sz="3300" b="1" dirty="0">
              <a:solidFill>
                <a:srgbClr val="000000"/>
              </a:solidFill>
              <a:latin typeface="Aptos Display" panose="020B0004020202020204" pitchFamily="34" charset="0"/>
              <a:ea typeface="Agrandir Wide"/>
              <a:cs typeface="Agrandir Wide"/>
              <a:sym typeface="Agrandir Wide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192140" y="7806803"/>
            <a:ext cx="4613868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2"/>
              </a:lnSpc>
              <a:spcBef>
                <a:spcPct val="0"/>
              </a:spcBef>
            </a:pPr>
            <a:r>
              <a:rPr lang="en-US" sz="3300" dirty="0">
                <a:solidFill>
                  <a:srgbClr val="000000"/>
                </a:solidFill>
                <a:latin typeface="Aptos Display" panose="020B0004020202020204" pitchFamily="34" charset="0"/>
                <a:ea typeface="Agrandir Wide"/>
                <a:cs typeface="Agrandir Wide"/>
                <a:sym typeface="Agrandir Wide"/>
              </a:rPr>
              <a:t>Our Differentiator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939646" y="4880922"/>
            <a:ext cx="2710524" cy="253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7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E17EB"/>
                </a:solidFill>
                <a:latin typeface="Aptos Display" panose="020B0004020202020204" pitchFamily="34" charset="0"/>
                <a:ea typeface="Telegraf Bold"/>
                <a:cs typeface="Telegraf Bold"/>
                <a:sym typeface="Telegraf Bold"/>
              </a:rPr>
              <a:t>Normalization</a:t>
            </a:r>
            <a:r>
              <a:rPr lang="en-US" sz="1699" b="1" dirty="0">
                <a:solidFill>
                  <a:srgbClr val="5E17EB"/>
                </a:solidFill>
                <a:latin typeface="Aptos Display" panose="020B0004020202020204" pitchFamily="34" charset="0"/>
                <a:ea typeface="Telegraf Bold"/>
                <a:cs typeface="Telegraf Bold"/>
                <a:sym typeface="Telegraf Bold"/>
              </a:rPr>
              <a:t> &amp; Contrast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316568" y="5290154"/>
            <a:ext cx="1982391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8"/>
              </a:lnSpc>
              <a:spcBef>
                <a:spcPct val="0"/>
              </a:spcBef>
            </a:pPr>
            <a:r>
              <a:rPr lang="en-US" sz="1200" dirty="0">
                <a:solidFill>
                  <a:srgbClr val="000000"/>
                </a:solidFill>
                <a:latin typeface="Aptos Display" panose="020B0004020202020204" pitchFamily="34" charset="0"/>
                <a:ea typeface="Telegraf"/>
                <a:cs typeface="Telegraf"/>
                <a:sym typeface="Telegraf"/>
              </a:rPr>
              <a:t>Ensure model compatibility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913748" y="4860230"/>
            <a:ext cx="2186349" cy="253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7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D44573"/>
                </a:solidFill>
                <a:latin typeface="Aptos Display" panose="020B0004020202020204" pitchFamily="34" charset="0"/>
                <a:ea typeface="Telegraf Bold"/>
                <a:cs typeface="Telegraf Bold"/>
                <a:sym typeface="Telegraf Bold"/>
              </a:rPr>
              <a:t>“Thickening” Fault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215443" y="4431986"/>
            <a:ext cx="1582960" cy="361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8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Aptos Display" panose="020B0004020202020204" pitchFamily="34" charset="0"/>
                <a:ea typeface="Telegraf"/>
                <a:cs typeface="Telegraf"/>
                <a:sym typeface="Telegraf"/>
              </a:rPr>
              <a:t>Improve training set label area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524086" y="8300140"/>
            <a:ext cx="8033608" cy="1729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919"/>
              </a:lnSpc>
            </a:pPr>
            <a:r>
              <a:rPr lang="en-US" sz="2400" dirty="0">
                <a:solidFill>
                  <a:srgbClr val="000000"/>
                </a:solidFill>
                <a:latin typeface="Aptos Display" panose="020B0004020202020204" pitchFamily="34" charset="0"/>
                <a:ea typeface="Agrandir Wide"/>
                <a:cs typeface="Agrandir Wide"/>
                <a:sym typeface="Agrandir Wide"/>
              </a:rPr>
              <a:t>Epochs:                   50</a:t>
            </a:r>
          </a:p>
          <a:p>
            <a:pPr algn="just">
              <a:lnSpc>
                <a:spcPts val="1919"/>
              </a:lnSpc>
            </a:pPr>
            <a:r>
              <a:rPr lang="en-US" sz="2400" dirty="0">
                <a:solidFill>
                  <a:srgbClr val="000000"/>
                </a:solidFill>
                <a:latin typeface="Aptos Display" panose="020B0004020202020204" pitchFamily="34" charset="0"/>
                <a:ea typeface="Agrandir Wide"/>
                <a:cs typeface="Agrandir Wide"/>
                <a:sym typeface="Agrandir Wide"/>
              </a:rPr>
              <a:t>Image Size:             512 x 512</a:t>
            </a:r>
          </a:p>
          <a:p>
            <a:pPr algn="just">
              <a:lnSpc>
                <a:spcPts val="1919"/>
              </a:lnSpc>
            </a:pPr>
            <a:r>
              <a:rPr lang="en-US" sz="2400" dirty="0">
                <a:solidFill>
                  <a:srgbClr val="000000"/>
                </a:solidFill>
                <a:latin typeface="Aptos Display" panose="020B0004020202020204" pitchFamily="34" charset="0"/>
                <a:ea typeface="Agrandir Wide"/>
                <a:cs typeface="Agrandir Wide"/>
                <a:sym typeface="Agrandir Wide"/>
              </a:rPr>
              <a:t>Batch Size:             6</a:t>
            </a:r>
          </a:p>
          <a:p>
            <a:pPr algn="just">
              <a:lnSpc>
                <a:spcPts val="1919"/>
              </a:lnSpc>
            </a:pPr>
            <a:r>
              <a:rPr lang="en-US" sz="2400" dirty="0">
                <a:solidFill>
                  <a:srgbClr val="000000"/>
                </a:solidFill>
                <a:latin typeface="Aptos Display" panose="020B0004020202020204" pitchFamily="34" charset="0"/>
                <a:ea typeface="Agrandir Wide"/>
                <a:cs typeface="Agrandir Wide"/>
                <a:sym typeface="Agrandir Wide"/>
              </a:rPr>
              <a:t>Learning Rate:       0.0001</a:t>
            </a:r>
          </a:p>
          <a:p>
            <a:pPr algn="just">
              <a:lnSpc>
                <a:spcPts val="1919"/>
              </a:lnSpc>
            </a:pPr>
            <a:r>
              <a:rPr lang="en-US" sz="2400" dirty="0">
                <a:solidFill>
                  <a:srgbClr val="2145B2"/>
                </a:solidFill>
                <a:latin typeface="Aptos Display" panose="020B0004020202020204" pitchFamily="34" charset="0"/>
                <a:ea typeface="Agrandir Wide"/>
                <a:cs typeface="Agrandir Wide"/>
                <a:sym typeface="Agrandir Wide"/>
              </a:rPr>
              <a:t>Evaluation Matrix: Weighted F1 Score (Addressing imbalanced data)</a:t>
            </a:r>
          </a:p>
          <a:p>
            <a:pPr algn="just">
              <a:lnSpc>
                <a:spcPts val="1919"/>
              </a:lnSpc>
              <a:spcBef>
                <a:spcPct val="0"/>
              </a:spcBef>
            </a:pPr>
            <a:r>
              <a:rPr lang="en-US" sz="2400" dirty="0">
                <a:solidFill>
                  <a:srgbClr val="2145B2"/>
                </a:solidFill>
                <a:latin typeface="Aptos Display" panose="020B0004020202020204" pitchFamily="34" charset="0"/>
                <a:ea typeface="Agrandir Wide"/>
                <a:cs typeface="Agrandir Wide"/>
                <a:sym typeface="Agrandir Wide"/>
              </a:rPr>
              <a:t>Loss:                         Enhanced Focal Loss with alpha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420701" y="5723009"/>
            <a:ext cx="5426957" cy="1706381"/>
            <a:chOff x="0" y="0"/>
            <a:chExt cx="1429322" cy="44941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429322" cy="449417"/>
            </a:xfrm>
            <a:custGeom>
              <a:avLst/>
              <a:gdLst/>
              <a:ahLst/>
              <a:cxnLst/>
              <a:rect l="l" t="t" r="r" b="b"/>
              <a:pathLst>
                <a:path w="1429322" h="449417">
                  <a:moveTo>
                    <a:pt x="72755" y="0"/>
                  </a:moveTo>
                  <a:lnTo>
                    <a:pt x="1356567" y="0"/>
                  </a:lnTo>
                  <a:cubicBezTo>
                    <a:pt x="1375863" y="0"/>
                    <a:pt x="1394368" y="7665"/>
                    <a:pt x="1408013" y="21309"/>
                  </a:cubicBezTo>
                  <a:cubicBezTo>
                    <a:pt x="1421657" y="34954"/>
                    <a:pt x="1429322" y="53459"/>
                    <a:pt x="1429322" y="72755"/>
                  </a:cubicBezTo>
                  <a:lnTo>
                    <a:pt x="1429322" y="376662"/>
                  </a:lnTo>
                  <a:cubicBezTo>
                    <a:pt x="1429322" y="395958"/>
                    <a:pt x="1421657" y="414464"/>
                    <a:pt x="1408013" y="428108"/>
                  </a:cubicBezTo>
                  <a:cubicBezTo>
                    <a:pt x="1394368" y="441752"/>
                    <a:pt x="1375863" y="449417"/>
                    <a:pt x="1356567" y="449417"/>
                  </a:cubicBezTo>
                  <a:lnTo>
                    <a:pt x="72755" y="449417"/>
                  </a:lnTo>
                  <a:cubicBezTo>
                    <a:pt x="53459" y="449417"/>
                    <a:pt x="34954" y="441752"/>
                    <a:pt x="21309" y="428108"/>
                  </a:cubicBezTo>
                  <a:cubicBezTo>
                    <a:pt x="7665" y="414464"/>
                    <a:pt x="0" y="395958"/>
                    <a:pt x="0" y="376662"/>
                  </a:cubicBezTo>
                  <a:lnTo>
                    <a:pt x="0" y="72755"/>
                  </a:lnTo>
                  <a:cubicBezTo>
                    <a:pt x="0" y="53459"/>
                    <a:pt x="7665" y="34954"/>
                    <a:pt x="21309" y="21309"/>
                  </a:cubicBezTo>
                  <a:cubicBezTo>
                    <a:pt x="34954" y="7665"/>
                    <a:pt x="53459" y="0"/>
                    <a:pt x="727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1429322" cy="487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Aptos Display" panose="020B0004020202020204" pitchFamily="34" charset="0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507774" y="5944290"/>
            <a:ext cx="5252811" cy="1263819"/>
            <a:chOff x="0" y="0"/>
            <a:chExt cx="7003748" cy="168509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685092" cy="1685092"/>
            </a:xfrm>
            <a:custGeom>
              <a:avLst/>
              <a:gdLst/>
              <a:ahLst/>
              <a:cxnLst/>
              <a:rect l="l" t="t" r="r" b="b"/>
              <a:pathLst>
                <a:path w="1685092" h="1685092">
                  <a:moveTo>
                    <a:pt x="0" y="0"/>
                  </a:moveTo>
                  <a:lnTo>
                    <a:pt x="1685092" y="0"/>
                  </a:lnTo>
                  <a:lnTo>
                    <a:pt x="1685092" y="1685092"/>
                  </a:lnTo>
                  <a:lnTo>
                    <a:pt x="0" y="1685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>
              <a:off x="3543349" y="0"/>
              <a:ext cx="1685092" cy="1685092"/>
            </a:xfrm>
            <a:custGeom>
              <a:avLst/>
              <a:gdLst/>
              <a:ahLst/>
              <a:cxnLst/>
              <a:rect l="l" t="t" r="r" b="b"/>
              <a:pathLst>
                <a:path w="1685092" h="1685092">
                  <a:moveTo>
                    <a:pt x="0" y="0"/>
                  </a:moveTo>
                  <a:lnTo>
                    <a:pt x="1685092" y="0"/>
                  </a:lnTo>
                  <a:lnTo>
                    <a:pt x="1685092" y="1685092"/>
                  </a:lnTo>
                  <a:lnTo>
                    <a:pt x="0" y="1685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>
              <a:off x="5318657" y="0"/>
              <a:ext cx="1685092" cy="1685092"/>
            </a:xfrm>
            <a:custGeom>
              <a:avLst/>
              <a:gdLst/>
              <a:ahLst/>
              <a:cxnLst/>
              <a:rect l="l" t="t" r="r" b="b"/>
              <a:pathLst>
                <a:path w="1685092" h="1685092">
                  <a:moveTo>
                    <a:pt x="0" y="0"/>
                  </a:moveTo>
                  <a:lnTo>
                    <a:pt x="1685091" y="0"/>
                  </a:lnTo>
                  <a:lnTo>
                    <a:pt x="1685091" y="1685092"/>
                  </a:lnTo>
                  <a:lnTo>
                    <a:pt x="0" y="1685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>
              <a:off x="1764306" y="0"/>
              <a:ext cx="1685092" cy="1685092"/>
            </a:xfrm>
            <a:custGeom>
              <a:avLst/>
              <a:gdLst/>
              <a:ahLst/>
              <a:cxnLst/>
              <a:rect l="l" t="t" r="r" b="b"/>
              <a:pathLst>
                <a:path w="1685092" h="1685092">
                  <a:moveTo>
                    <a:pt x="0" y="0"/>
                  </a:moveTo>
                  <a:lnTo>
                    <a:pt x="1685092" y="0"/>
                  </a:lnTo>
                  <a:lnTo>
                    <a:pt x="1685092" y="1685092"/>
                  </a:lnTo>
                  <a:lnTo>
                    <a:pt x="0" y="1685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sp>
        <p:nvSpPr>
          <p:cNvPr id="41" name="TextBox 41"/>
          <p:cNvSpPr txBox="1"/>
          <p:nvPr/>
        </p:nvSpPr>
        <p:spPr>
          <a:xfrm>
            <a:off x="1807737" y="5884974"/>
            <a:ext cx="2218426" cy="253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37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0000"/>
                </a:solidFill>
                <a:latin typeface="Aptos Display" panose="020B0004020202020204" pitchFamily="34" charset="0"/>
                <a:ea typeface="Telegraf Bold"/>
                <a:cs typeface="Telegraf Bold"/>
                <a:sym typeface="Telegraf Bold"/>
              </a:rPr>
              <a:t>Image Cropping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5570701" y="5294726"/>
            <a:ext cx="2300945" cy="361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8"/>
              </a:lnSpc>
              <a:spcBef>
                <a:spcPct val="0"/>
              </a:spcBef>
            </a:pPr>
            <a:r>
              <a:rPr lang="en-US" sz="1200" dirty="0">
                <a:solidFill>
                  <a:srgbClr val="000000"/>
                </a:solidFill>
                <a:latin typeface="Aptos Display" panose="020B0004020202020204" pitchFamily="34" charset="0"/>
                <a:ea typeface="Telegraf"/>
                <a:cs typeface="Telegraf"/>
                <a:sym typeface="Telegraf"/>
              </a:rPr>
              <a:t>increase the datasets size and focus on the contours</a:t>
            </a:r>
          </a:p>
        </p:txBody>
      </p:sp>
      <p:sp>
        <p:nvSpPr>
          <p:cNvPr id="44" name="AutoShape 44"/>
          <p:cNvSpPr/>
          <p:nvPr/>
        </p:nvSpPr>
        <p:spPr>
          <a:xfrm flipV="1">
            <a:off x="5765173" y="4681400"/>
            <a:ext cx="0" cy="23431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5" name="AutoShape 45"/>
          <p:cNvSpPr/>
          <p:nvPr/>
        </p:nvSpPr>
        <p:spPr>
          <a:xfrm>
            <a:off x="8470410" y="5166789"/>
            <a:ext cx="0" cy="18530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6" name="AutoShape 46"/>
          <p:cNvSpPr/>
          <p:nvPr/>
        </p:nvSpPr>
        <p:spPr>
          <a:xfrm flipH="1" flipV="1">
            <a:off x="11294908" y="4704636"/>
            <a:ext cx="0" cy="19533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7" name="AutoShape 47"/>
          <p:cNvSpPr/>
          <p:nvPr/>
        </p:nvSpPr>
        <p:spPr>
          <a:xfrm flipH="1" flipV="1">
            <a:off x="16721174" y="4178799"/>
            <a:ext cx="13911" cy="66612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8" name="AutoShape 48"/>
          <p:cNvSpPr/>
          <p:nvPr/>
        </p:nvSpPr>
        <p:spPr>
          <a:xfrm>
            <a:off x="14006923" y="5130359"/>
            <a:ext cx="0" cy="18505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9" name="TextBox 49"/>
          <p:cNvSpPr txBox="1"/>
          <p:nvPr/>
        </p:nvSpPr>
        <p:spPr>
          <a:xfrm>
            <a:off x="420701" y="8510131"/>
            <a:ext cx="8297859" cy="1157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25476" lvl="1" indent="-212738" algn="just">
              <a:lnSpc>
                <a:spcPts val="2246"/>
              </a:lnSpc>
              <a:buAutoNum type="arabicPeriod"/>
            </a:pPr>
            <a:r>
              <a:rPr lang="en-US" sz="3200" dirty="0">
                <a:solidFill>
                  <a:srgbClr val="000000"/>
                </a:solidFill>
                <a:latin typeface="Aptos Display" panose="020B0004020202020204" pitchFamily="34" charset="0"/>
                <a:ea typeface="Agrandir Wide"/>
                <a:cs typeface="Agrandir Wide"/>
                <a:sym typeface="Agrandir Wide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Aptos Display" panose="020B0004020202020204" pitchFamily="34" charset="0"/>
                <a:ea typeface="Agrandir Wide"/>
                <a:cs typeface="Agrandir Wide"/>
                <a:sym typeface="Agrandir Wide"/>
              </a:rPr>
              <a:t>Tailored Pre-processing steps for seismic image </a:t>
            </a:r>
          </a:p>
          <a:p>
            <a:pPr marL="425476" lvl="1" indent="-212738" algn="just">
              <a:lnSpc>
                <a:spcPts val="2246"/>
              </a:lnSpc>
              <a:buAutoNum type="arabicPeriod"/>
            </a:pPr>
            <a:r>
              <a:rPr lang="en-US" sz="2800" dirty="0">
                <a:solidFill>
                  <a:srgbClr val="5E17EB"/>
                </a:solidFill>
                <a:latin typeface="Aptos Display" panose="020B0004020202020204" pitchFamily="34" charset="0"/>
                <a:ea typeface="Agrandir Wide"/>
                <a:cs typeface="Agrandir Wide"/>
                <a:sym typeface="Agrandir Wide"/>
              </a:rPr>
              <a:t> Enhancing Seismic Reflector </a:t>
            </a:r>
          </a:p>
          <a:p>
            <a:pPr marL="425476" lvl="1" indent="-212738" algn="just">
              <a:lnSpc>
                <a:spcPts val="2246"/>
              </a:lnSpc>
              <a:buAutoNum type="arabicPeriod"/>
            </a:pPr>
            <a:r>
              <a:rPr lang="en-US" sz="2800" dirty="0">
                <a:solidFill>
                  <a:srgbClr val="D44573"/>
                </a:solidFill>
                <a:latin typeface="Aptos Display" panose="020B0004020202020204" pitchFamily="34" charset="0"/>
                <a:ea typeface="Agrandir Wide"/>
                <a:cs typeface="Agrandir Wide"/>
                <a:sym typeface="Agrandir Wide"/>
              </a:rPr>
              <a:t> Wider fault to help interpretability</a:t>
            </a:r>
          </a:p>
          <a:p>
            <a:pPr marL="425476" lvl="1" indent="-212738" algn="just">
              <a:lnSpc>
                <a:spcPts val="2246"/>
              </a:lnSpc>
              <a:spcBef>
                <a:spcPct val="0"/>
              </a:spcBef>
              <a:buAutoNum type="arabicPeriod"/>
            </a:pPr>
            <a:r>
              <a:rPr lang="en-US" sz="2800" dirty="0">
                <a:solidFill>
                  <a:srgbClr val="2145B2"/>
                </a:solidFill>
                <a:latin typeface="Aptos Display" panose="020B0004020202020204" pitchFamily="34" charset="0"/>
                <a:ea typeface="Agrandir Wide"/>
                <a:cs typeface="Agrandir Wide"/>
                <a:sym typeface="Agrandir Wide"/>
              </a:rPr>
              <a:t> Addressing imbalanced data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51A81624-A443-EDDA-0A72-254E0F71B0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9744" y="2323558"/>
            <a:ext cx="2907962" cy="2907962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DBC3D24-31FC-8906-FF29-39F64056AEC4}"/>
              </a:ext>
            </a:extLst>
          </p:cNvPr>
          <p:cNvSpPr txBox="1"/>
          <p:nvPr/>
        </p:nvSpPr>
        <p:spPr>
          <a:xfrm>
            <a:off x="889598" y="4741791"/>
            <a:ext cx="2952804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MY" sz="2400" b="1" dirty="0">
                <a:latin typeface="Aptos Narrow" panose="020B0004020202020204" pitchFamily="34" charset="0"/>
              </a:rPr>
              <a:t>Data Science Team</a:t>
            </a: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682</Words>
  <Application>Microsoft Office PowerPoint</Application>
  <PresentationFormat>Custom</PresentationFormat>
  <Paragraphs>104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 Display</vt:lpstr>
      <vt:lpstr>Arial</vt:lpstr>
      <vt:lpstr>Calibri</vt:lpstr>
      <vt:lpstr>Aptos Narrow</vt:lpstr>
      <vt:lpstr>Agrandir Wide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and blue Data Visualization Basics illustrated presentation</dc:title>
  <dc:creator>chunyan -</dc:creator>
  <cp:lastModifiedBy>chunyan -</cp:lastModifiedBy>
  <cp:revision>21</cp:revision>
  <dcterms:created xsi:type="dcterms:W3CDTF">2006-08-16T00:00:00Z</dcterms:created>
  <dcterms:modified xsi:type="dcterms:W3CDTF">2024-11-18T01:07:07Z</dcterms:modified>
  <dc:identifier>DAGWobIb-JI</dc:identifier>
</cp:coreProperties>
</file>